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92" r:id="rId3"/>
    <p:sldId id="293" r:id="rId4"/>
    <p:sldId id="284" r:id="rId5"/>
    <p:sldId id="294" r:id="rId6"/>
    <p:sldId id="287" r:id="rId7"/>
    <p:sldId id="290" r:id="rId8"/>
    <p:sldId id="296" r:id="rId9"/>
    <p:sldId id="276" r:id="rId10"/>
    <p:sldId id="257" r:id="rId11"/>
    <p:sldId id="271" r:id="rId12"/>
    <p:sldId id="272" r:id="rId13"/>
    <p:sldId id="273" r:id="rId14"/>
    <p:sldId id="260" r:id="rId15"/>
    <p:sldId id="261" r:id="rId16"/>
    <p:sldId id="264" r:id="rId17"/>
    <p:sldId id="274" r:id="rId18"/>
    <p:sldId id="262" r:id="rId19"/>
    <p:sldId id="275" r:id="rId20"/>
    <p:sldId id="266" r:id="rId21"/>
    <p:sldId id="291" r:id="rId22"/>
    <p:sldId id="267" r:id="rId23"/>
    <p:sldId id="277" r:id="rId24"/>
    <p:sldId id="297" r:id="rId25"/>
    <p:sldId id="299" r:id="rId26"/>
    <p:sldId id="298" r:id="rId27"/>
    <p:sldId id="300" r:id="rId28"/>
    <p:sldId id="301" r:id="rId29"/>
    <p:sldId id="302" r:id="rId30"/>
    <p:sldId id="303" r:id="rId31"/>
    <p:sldId id="304" r:id="rId32"/>
    <p:sldId id="283" r:id="rId33"/>
    <p:sldId id="305" r:id="rId3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озділ за промовчанням" id="{2C2500B8-C35F-43D1-A76B-8296D35AA2AE}">
          <p14:sldIdLst>
            <p14:sldId id="258"/>
            <p14:sldId id="292"/>
            <p14:sldId id="293"/>
            <p14:sldId id="284"/>
            <p14:sldId id="294"/>
            <p14:sldId id="287"/>
            <p14:sldId id="290"/>
            <p14:sldId id="296"/>
            <p14:sldId id="276"/>
            <p14:sldId id="257"/>
            <p14:sldId id="271"/>
            <p14:sldId id="272"/>
            <p14:sldId id="273"/>
            <p14:sldId id="260"/>
            <p14:sldId id="261"/>
            <p14:sldId id="264"/>
            <p14:sldId id="274"/>
            <p14:sldId id="262"/>
            <p14:sldId id="275"/>
            <p14:sldId id="266"/>
            <p14:sldId id="291"/>
            <p14:sldId id="267"/>
            <p14:sldId id="277"/>
            <p14:sldId id="297"/>
            <p14:sldId id="299"/>
            <p14:sldId id="298"/>
            <p14:sldId id="300"/>
            <p14:sldId id="301"/>
            <p14:sldId id="302"/>
            <p14:sldId id="303"/>
            <p14:sldId id="304"/>
            <p14:sldId id="283"/>
            <p14:sldId id="305"/>
          </p14:sldIdLst>
        </p14:section>
        <p14:section name="Розділ без заголовка" id="{5AE6A1B2-09A2-44D4-844B-C678997C276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33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1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38517E-7B38-4660-99EF-4CA8FAB47B35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9F3B4721-1870-4D6F-98E6-F7B9D8A61FFB}">
      <dgm:prSet custT="1"/>
      <dgm:spPr/>
      <dgm:t>
        <a:bodyPr/>
        <a:lstStyle/>
        <a:p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1. Постанова </a:t>
          </a:r>
          <a:r>
            <a:rPr lang="uk-UA" altLang="uk-UA" sz="2000" b="1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Кабінету Міністрів України від 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12</a:t>
          </a:r>
          <a:r>
            <a:rPr lang="uk-UA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07</a:t>
          </a:r>
          <a:r>
            <a:rPr lang="uk-UA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2017 </a:t>
          </a:r>
          <a:r>
            <a:rPr lang="uk-UA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№ 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545 «Про </a:t>
          </a:r>
          <a:r>
            <a:rPr lang="uk-UA" altLang="uk-UA" sz="2000" b="1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затвердження положення 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про </a:t>
          </a:r>
          <a:r>
            <a:rPr lang="uk-UA" altLang="uk-UA" sz="2000" b="1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інклюзивно-ресурсний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центр» (визначає</a:t>
          </a:r>
          <a:r>
            <a:rPr lang="uk-UA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п</a:t>
          </a:r>
          <a:r>
            <a:rPr lang="uk-UA" altLang="uk-UA" sz="2000" b="1" noProof="0" dirty="0" err="1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орядок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</a:t>
          </a:r>
          <a:r>
            <a:rPr lang="uk-UA" altLang="uk-UA" sz="2000" b="1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утворення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та </a:t>
          </a:r>
          <a:r>
            <a:rPr lang="uk-UA" altLang="uk-UA" sz="2000" b="1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припинення, основні засади, а також правовий </a:t>
          </a:r>
          <a:r>
            <a:rPr lang="ru-RU" altLang="uk-UA" sz="20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статус ІРЦ)</a:t>
          </a:r>
          <a:endParaRPr lang="uk-UA" sz="2000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71262B85-5B37-4E0E-BB74-A7305AB79BF7}" type="parTrans" cxnId="{C23A16E7-D095-4BC9-8BFE-561C0DF8B2D2}">
      <dgm:prSet/>
      <dgm:spPr/>
      <dgm:t>
        <a:bodyPr/>
        <a:lstStyle/>
        <a:p>
          <a:endParaRPr lang="uk-UA"/>
        </a:p>
      </dgm:t>
    </dgm:pt>
    <dgm:pt modelId="{91C3AB46-E36F-4467-9996-E9E9DCD7BE40}" type="sibTrans" cxnId="{C23A16E7-D095-4BC9-8BFE-561C0DF8B2D2}">
      <dgm:prSet/>
      <dgm:spPr/>
      <dgm:t>
        <a:bodyPr/>
        <a:lstStyle/>
        <a:p>
          <a:endParaRPr lang="uk-UA"/>
        </a:p>
      </dgm:t>
    </dgm:pt>
    <dgm:pt modelId="{C162388B-873C-4FD6-8AE1-EDEF28CE23C3}">
      <dgm:prSet custT="1"/>
      <dgm:spPr/>
      <dgm:t>
        <a:bodyPr/>
        <a:lstStyle/>
        <a:p>
          <a:r>
            <a:rPr lang="uk-UA" altLang="uk-UA" sz="22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3. Постанова  КМУ від 21.02.2018 № 88 «Деякі питання використання субвенції з державного бюджету місцевим бюджетам  на надання державної підтримки особам з особливими освітніми потребами у 2018 році» 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B4ED3EF3-A62C-41CE-9C31-ACCD6B7F0C4F}" type="parTrans" cxnId="{A8DFE951-DE83-4A86-959C-7005DAD3076F}">
      <dgm:prSet/>
      <dgm:spPr/>
      <dgm:t>
        <a:bodyPr/>
        <a:lstStyle/>
        <a:p>
          <a:endParaRPr lang="uk-UA"/>
        </a:p>
      </dgm:t>
    </dgm:pt>
    <dgm:pt modelId="{9CE374BA-7B0C-4249-A223-66DED5F5D668}" type="sibTrans" cxnId="{A8DFE951-DE83-4A86-959C-7005DAD3076F}">
      <dgm:prSet/>
      <dgm:spPr/>
      <dgm:t>
        <a:bodyPr/>
        <a:lstStyle/>
        <a:p>
          <a:endParaRPr lang="uk-UA"/>
        </a:p>
      </dgm:t>
    </dgm:pt>
    <dgm:pt modelId="{AF0ADD1D-429E-4F50-9B49-072FE77A6DBA}">
      <dgm:prSet custT="1"/>
      <dgm:spPr/>
      <dgm:t>
        <a:bodyPr/>
        <a:lstStyle/>
        <a:p>
          <a:r>
            <a:rPr lang="uk-UA" altLang="uk-UA" sz="22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2. Зміни до Положення про інклюзивно-ресурсний центр, затверджені постановою Кабінету Міністрів України  від 22.09. 2018  № 617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3A9D9E61-059C-4C9F-A445-6D6AECB50333}" type="parTrans" cxnId="{6E2BD822-9C2C-4D58-B2AE-93794603203A}">
      <dgm:prSet/>
      <dgm:spPr/>
      <dgm:t>
        <a:bodyPr/>
        <a:lstStyle/>
        <a:p>
          <a:endParaRPr lang="uk-UA"/>
        </a:p>
      </dgm:t>
    </dgm:pt>
    <dgm:pt modelId="{E07FD2B3-4417-4A97-A7E3-72C369533953}" type="sibTrans" cxnId="{6E2BD822-9C2C-4D58-B2AE-93794603203A}">
      <dgm:prSet/>
      <dgm:spPr/>
      <dgm:t>
        <a:bodyPr/>
        <a:lstStyle/>
        <a:p>
          <a:endParaRPr lang="uk-UA"/>
        </a:p>
      </dgm:t>
    </dgm:pt>
    <dgm:pt modelId="{888DEBF3-A88E-4331-BF0B-C99F8DBB0957}">
      <dgm:prSet custT="1"/>
      <dgm:spPr/>
      <dgm:t>
        <a:bodyPr/>
        <a:lstStyle/>
        <a:p>
          <a:r>
            <a:rPr lang="uk-UA" altLang="uk-UA" sz="2200" b="1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4. Наказ МОНУ від 06.09.2018 № 977 «Деякі питання комплексної оцінки розвитку дітей з особливими освітніми потребами»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F1484F0B-B9C9-4487-B372-880ABC108A3E}" type="parTrans" cxnId="{85F14D7F-1095-4796-8C8B-31E13A95FC6F}">
      <dgm:prSet/>
      <dgm:spPr/>
      <dgm:t>
        <a:bodyPr/>
        <a:lstStyle/>
        <a:p>
          <a:endParaRPr lang="uk-UA"/>
        </a:p>
      </dgm:t>
    </dgm:pt>
    <dgm:pt modelId="{4CAC89AA-6DC3-445E-9BDF-B4E467BF5034}" type="sibTrans" cxnId="{85F14D7F-1095-4796-8C8B-31E13A95FC6F}">
      <dgm:prSet/>
      <dgm:spPr/>
      <dgm:t>
        <a:bodyPr/>
        <a:lstStyle/>
        <a:p>
          <a:endParaRPr lang="uk-UA"/>
        </a:p>
      </dgm:t>
    </dgm:pt>
    <dgm:pt modelId="{06E5C5E9-9B83-446C-A934-20B7124FE4BE}" type="pres">
      <dgm:prSet presAssocID="{B738517E-7B38-4660-99EF-4CA8FAB47B3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D41568C-6468-4AC4-83E3-9DE05C0B3311}" type="pres">
      <dgm:prSet presAssocID="{9F3B4721-1870-4D6F-98E6-F7B9D8A61FFB}" presName="parentLin" presStyleCnt="0"/>
      <dgm:spPr/>
    </dgm:pt>
    <dgm:pt modelId="{50039978-9ED5-479A-9757-F9778DECE0D4}" type="pres">
      <dgm:prSet presAssocID="{9F3B4721-1870-4D6F-98E6-F7B9D8A61FFB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9591D159-D7ED-400E-8950-0CF9B0AD1B2C}" type="pres">
      <dgm:prSet presAssocID="{9F3B4721-1870-4D6F-98E6-F7B9D8A61FFB}" presName="parentText" presStyleLbl="node1" presStyleIdx="0" presStyleCnt="4" custScaleX="142857" custScaleY="16395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A83A1E8-6FE4-48FC-B56C-61ADADD3AE76}" type="pres">
      <dgm:prSet presAssocID="{9F3B4721-1870-4D6F-98E6-F7B9D8A61FFB}" presName="negativeSpace" presStyleCnt="0"/>
      <dgm:spPr/>
    </dgm:pt>
    <dgm:pt modelId="{7AFC8FA0-B554-455C-BF2C-BD83458D57DD}" type="pres">
      <dgm:prSet presAssocID="{9F3B4721-1870-4D6F-98E6-F7B9D8A61FFB}" presName="childText" presStyleLbl="conFgAcc1" presStyleIdx="0" presStyleCnt="4" custLinFactY="6470" custLinFactNeighborX="-16699" custLinFactNeighborY="100000">
        <dgm:presLayoutVars>
          <dgm:bulletEnabled val="1"/>
        </dgm:presLayoutVars>
      </dgm:prSet>
      <dgm:spPr/>
    </dgm:pt>
    <dgm:pt modelId="{D8ACA666-A80F-4862-8383-2BCE295F85F6}" type="pres">
      <dgm:prSet presAssocID="{91C3AB46-E36F-4467-9996-E9E9DCD7BE40}" presName="spaceBetweenRectangles" presStyleCnt="0"/>
      <dgm:spPr/>
    </dgm:pt>
    <dgm:pt modelId="{5641B86F-B2A2-472E-BA10-8F5104FC95F6}" type="pres">
      <dgm:prSet presAssocID="{AF0ADD1D-429E-4F50-9B49-072FE77A6DBA}" presName="parentLin" presStyleCnt="0"/>
      <dgm:spPr/>
    </dgm:pt>
    <dgm:pt modelId="{98B87E87-63DB-4721-9A11-3D9F7EE3DC4C}" type="pres">
      <dgm:prSet presAssocID="{AF0ADD1D-429E-4F50-9B49-072FE77A6DBA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CF8136B2-C962-45AA-A9B4-4D3C80CFB7C3}" type="pres">
      <dgm:prSet presAssocID="{AF0ADD1D-429E-4F50-9B49-072FE77A6DBA}" presName="parentText" presStyleLbl="node1" presStyleIdx="1" presStyleCnt="4" custScaleX="142857" custScaleY="143746" custLinFactNeighborX="51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03C9563-8F6A-4B23-AB3A-59EF08AA0751}" type="pres">
      <dgm:prSet presAssocID="{AF0ADD1D-429E-4F50-9B49-072FE77A6DBA}" presName="negativeSpace" presStyleCnt="0"/>
      <dgm:spPr/>
    </dgm:pt>
    <dgm:pt modelId="{478B727D-83B4-41DE-B158-95B778F9984A}" type="pres">
      <dgm:prSet presAssocID="{AF0ADD1D-429E-4F50-9B49-072FE77A6DBA}" presName="childText" presStyleLbl="conFgAcc1" presStyleIdx="1" presStyleCnt="4">
        <dgm:presLayoutVars>
          <dgm:bulletEnabled val="1"/>
        </dgm:presLayoutVars>
      </dgm:prSet>
      <dgm:spPr/>
    </dgm:pt>
    <dgm:pt modelId="{40129967-CC82-4DD6-BD75-EECBF99B54EB}" type="pres">
      <dgm:prSet presAssocID="{E07FD2B3-4417-4A97-A7E3-72C369533953}" presName="spaceBetweenRectangles" presStyleCnt="0"/>
      <dgm:spPr/>
    </dgm:pt>
    <dgm:pt modelId="{4323A527-4564-4D7B-9224-281E142F86ED}" type="pres">
      <dgm:prSet presAssocID="{C162388B-873C-4FD6-8AE1-EDEF28CE23C3}" presName="parentLin" presStyleCnt="0"/>
      <dgm:spPr/>
    </dgm:pt>
    <dgm:pt modelId="{7BB1A489-89E8-47D7-BF99-37AC945A7D7E}" type="pres">
      <dgm:prSet presAssocID="{C162388B-873C-4FD6-8AE1-EDEF28CE23C3}" presName="parentLeftMargin" presStyleLbl="node1" presStyleIdx="1" presStyleCnt="4"/>
      <dgm:spPr/>
      <dgm:t>
        <a:bodyPr/>
        <a:lstStyle/>
        <a:p>
          <a:endParaRPr lang="uk-UA"/>
        </a:p>
      </dgm:t>
    </dgm:pt>
    <dgm:pt modelId="{20D92534-D2E2-4775-9779-7D90540B3DED}" type="pres">
      <dgm:prSet presAssocID="{C162388B-873C-4FD6-8AE1-EDEF28CE23C3}" presName="parentText" presStyleLbl="node1" presStyleIdx="2" presStyleCnt="4" custScaleX="142857" custScaleY="170209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20E1EFE-764F-47E4-A81A-75A673820243}" type="pres">
      <dgm:prSet presAssocID="{C162388B-873C-4FD6-8AE1-EDEF28CE23C3}" presName="negativeSpace" presStyleCnt="0"/>
      <dgm:spPr/>
    </dgm:pt>
    <dgm:pt modelId="{91078DA8-F807-4CFC-B236-AC8EA7D6C3EC}" type="pres">
      <dgm:prSet presAssocID="{C162388B-873C-4FD6-8AE1-EDEF28CE23C3}" presName="childText" presStyleLbl="conFgAcc1" presStyleIdx="2" presStyleCnt="4" custLinFactNeighborX="-80">
        <dgm:presLayoutVars>
          <dgm:bulletEnabled val="1"/>
        </dgm:presLayoutVars>
      </dgm:prSet>
      <dgm:spPr/>
    </dgm:pt>
    <dgm:pt modelId="{EA7EF16F-E995-47F0-B204-1900A188241C}" type="pres">
      <dgm:prSet presAssocID="{9CE374BA-7B0C-4249-A223-66DED5F5D668}" presName="spaceBetweenRectangles" presStyleCnt="0"/>
      <dgm:spPr/>
    </dgm:pt>
    <dgm:pt modelId="{1F218A00-DB26-46F4-B589-8AD358BBA3D5}" type="pres">
      <dgm:prSet presAssocID="{888DEBF3-A88E-4331-BF0B-C99F8DBB0957}" presName="parentLin" presStyleCnt="0"/>
      <dgm:spPr/>
    </dgm:pt>
    <dgm:pt modelId="{633A0B1B-CF3B-4DC0-86FD-A8A51380DD24}" type="pres">
      <dgm:prSet presAssocID="{888DEBF3-A88E-4331-BF0B-C99F8DBB0957}" presName="parentLeftMargin" presStyleLbl="node1" presStyleIdx="2" presStyleCnt="4"/>
      <dgm:spPr/>
      <dgm:t>
        <a:bodyPr/>
        <a:lstStyle/>
        <a:p>
          <a:endParaRPr lang="uk-UA"/>
        </a:p>
      </dgm:t>
    </dgm:pt>
    <dgm:pt modelId="{95D15D42-848B-4951-993C-B629D4B5139D}" type="pres">
      <dgm:prSet presAssocID="{888DEBF3-A88E-4331-BF0B-C99F8DBB0957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747FFB3-70E9-4720-9D20-4892AD6EBDFD}" type="pres">
      <dgm:prSet presAssocID="{888DEBF3-A88E-4331-BF0B-C99F8DBB0957}" presName="negativeSpace" presStyleCnt="0"/>
      <dgm:spPr/>
    </dgm:pt>
    <dgm:pt modelId="{AAD6CCFA-6A93-4F03-A5B6-7125F56ADBD3}" type="pres">
      <dgm:prSet presAssocID="{888DEBF3-A88E-4331-BF0B-C99F8DBB095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FF7F1A0-C3D0-4B46-B98B-8AB2481686D5}" type="presOf" srcId="{B738517E-7B38-4660-99EF-4CA8FAB47B35}" destId="{06E5C5E9-9B83-446C-A934-20B7124FE4BE}" srcOrd="0" destOrd="0" presId="urn:microsoft.com/office/officeart/2005/8/layout/list1"/>
    <dgm:cxn modelId="{9FCF8A4C-9B92-4DF7-938C-5D994F493F5F}" type="presOf" srcId="{AF0ADD1D-429E-4F50-9B49-072FE77A6DBA}" destId="{CF8136B2-C962-45AA-A9B4-4D3C80CFB7C3}" srcOrd="1" destOrd="0" presId="urn:microsoft.com/office/officeart/2005/8/layout/list1"/>
    <dgm:cxn modelId="{58C540DA-AFAA-46D4-BEF0-B5C7DF9AF86B}" type="presOf" srcId="{888DEBF3-A88E-4331-BF0B-C99F8DBB0957}" destId="{95D15D42-848B-4951-993C-B629D4B5139D}" srcOrd="1" destOrd="0" presId="urn:microsoft.com/office/officeart/2005/8/layout/list1"/>
    <dgm:cxn modelId="{85F14D7F-1095-4796-8C8B-31E13A95FC6F}" srcId="{B738517E-7B38-4660-99EF-4CA8FAB47B35}" destId="{888DEBF3-A88E-4331-BF0B-C99F8DBB0957}" srcOrd="3" destOrd="0" parTransId="{F1484F0B-B9C9-4487-B372-880ABC108A3E}" sibTransId="{4CAC89AA-6DC3-445E-9BDF-B4E467BF5034}"/>
    <dgm:cxn modelId="{1B5462AD-F4DA-4631-ABBD-E8AC8D016C02}" type="presOf" srcId="{9F3B4721-1870-4D6F-98E6-F7B9D8A61FFB}" destId="{9591D159-D7ED-400E-8950-0CF9B0AD1B2C}" srcOrd="1" destOrd="0" presId="urn:microsoft.com/office/officeart/2005/8/layout/list1"/>
    <dgm:cxn modelId="{28C32A6C-A13C-4F2B-B162-DC4365E3CF3F}" type="presOf" srcId="{888DEBF3-A88E-4331-BF0B-C99F8DBB0957}" destId="{633A0B1B-CF3B-4DC0-86FD-A8A51380DD24}" srcOrd="0" destOrd="0" presId="urn:microsoft.com/office/officeart/2005/8/layout/list1"/>
    <dgm:cxn modelId="{6E2BD822-9C2C-4D58-B2AE-93794603203A}" srcId="{B738517E-7B38-4660-99EF-4CA8FAB47B35}" destId="{AF0ADD1D-429E-4F50-9B49-072FE77A6DBA}" srcOrd="1" destOrd="0" parTransId="{3A9D9E61-059C-4C9F-A445-6D6AECB50333}" sibTransId="{E07FD2B3-4417-4A97-A7E3-72C369533953}"/>
    <dgm:cxn modelId="{DB101FDD-FC43-46B2-8DC0-F926139763D5}" type="presOf" srcId="{9F3B4721-1870-4D6F-98E6-F7B9D8A61FFB}" destId="{50039978-9ED5-479A-9757-F9778DECE0D4}" srcOrd="0" destOrd="0" presId="urn:microsoft.com/office/officeart/2005/8/layout/list1"/>
    <dgm:cxn modelId="{DAC00088-DFE4-43D2-A670-1056F8D745DB}" type="presOf" srcId="{AF0ADD1D-429E-4F50-9B49-072FE77A6DBA}" destId="{98B87E87-63DB-4721-9A11-3D9F7EE3DC4C}" srcOrd="0" destOrd="0" presId="urn:microsoft.com/office/officeart/2005/8/layout/list1"/>
    <dgm:cxn modelId="{A8DFE951-DE83-4A86-959C-7005DAD3076F}" srcId="{B738517E-7B38-4660-99EF-4CA8FAB47B35}" destId="{C162388B-873C-4FD6-8AE1-EDEF28CE23C3}" srcOrd="2" destOrd="0" parTransId="{B4ED3EF3-A62C-41CE-9C31-ACCD6B7F0C4F}" sibTransId="{9CE374BA-7B0C-4249-A223-66DED5F5D668}"/>
    <dgm:cxn modelId="{C23A16E7-D095-4BC9-8BFE-561C0DF8B2D2}" srcId="{B738517E-7B38-4660-99EF-4CA8FAB47B35}" destId="{9F3B4721-1870-4D6F-98E6-F7B9D8A61FFB}" srcOrd="0" destOrd="0" parTransId="{71262B85-5B37-4E0E-BB74-A7305AB79BF7}" sibTransId="{91C3AB46-E36F-4467-9996-E9E9DCD7BE40}"/>
    <dgm:cxn modelId="{B60A131C-8802-4039-89B4-86C4296604C9}" type="presOf" srcId="{C162388B-873C-4FD6-8AE1-EDEF28CE23C3}" destId="{20D92534-D2E2-4775-9779-7D90540B3DED}" srcOrd="1" destOrd="0" presId="urn:microsoft.com/office/officeart/2005/8/layout/list1"/>
    <dgm:cxn modelId="{34B9DBF0-1257-4EFD-8DD0-2A587741DA77}" type="presOf" srcId="{C162388B-873C-4FD6-8AE1-EDEF28CE23C3}" destId="{7BB1A489-89E8-47D7-BF99-37AC945A7D7E}" srcOrd="0" destOrd="0" presId="urn:microsoft.com/office/officeart/2005/8/layout/list1"/>
    <dgm:cxn modelId="{8DA41B1A-1397-4726-876C-71D58E3A69E2}" type="presParOf" srcId="{06E5C5E9-9B83-446C-A934-20B7124FE4BE}" destId="{0D41568C-6468-4AC4-83E3-9DE05C0B3311}" srcOrd="0" destOrd="0" presId="urn:microsoft.com/office/officeart/2005/8/layout/list1"/>
    <dgm:cxn modelId="{A8063A7F-909A-4748-810E-FF3E746E0466}" type="presParOf" srcId="{0D41568C-6468-4AC4-83E3-9DE05C0B3311}" destId="{50039978-9ED5-479A-9757-F9778DECE0D4}" srcOrd="0" destOrd="0" presId="urn:microsoft.com/office/officeart/2005/8/layout/list1"/>
    <dgm:cxn modelId="{92330AFF-2136-4C62-B0C6-FBDAF4B5BCA3}" type="presParOf" srcId="{0D41568C-6468-4AC4-83E3-9DE05C0B3311}" destId="{9591D159-D7ED-400E-8950-0CF9B0AD1B2C}" srcOrd="1" destOrd="0" presId="urn:microsoft.com/office/officeart/2005/8/layout/list1"/>
    <dgm:cxn modelId="{215B8EE0-A9CE-4D1D-B121-54F54F1B8CC8}" type="presParOf" srcId="{06E5C5E9-9B83-446C-A934-20B7124FE4BE}" destId="{7A83A1E8-6FE4-48FC-B56C-61ADADD3AE76}" srcOrd="1" destOrd="0" presId="urn:microsoft.com/office/officeart/2005/8/layout/list1"/>
    <dgm:cxn modelId="{0866C462-0C31-4434-8C6E-28DA2CCFB373}" type="presParOf" srcId="{06E5C5E9-9B83-446C-A934-20B7124FE4BE}" destId="{7AFC8FA0-B554-455C-BF2C-BD83458D57DD}" srcOrd="2" destOrd="0" presId="urn:microsoft.com/office/officeart/2005/8/layout/list1"/>
    <dgm:cxn modelId="{A21C462B-9328-40E3-800E-2CB994DF4614}" type="presParOf" srcId="{06E5C5E9-9B83-446C-A934-20B7124FE4BE}" destId="{D8ACA666-A80F-4862-8383-2BCE295F85F6}" srcOrd="3" destOrd="0" presId="urn:microsoft.com/office/officeart/2005/8/layout/list1"/>
    <dgm:cxn modelId="{9D5432BC-3E1B-4594-BDCD-A9EA755A2F87}" type="presParOf" srcId="{06E5C5E9-9B83-446C-A934-20B7124FE4BE}" destId="{5641B86F-B2A2-472E-BA10-8F5104FC95F6}" srcOrd="4" destOrd="0" presId="urn:microsoft.com/office/officeart/2005/8/layout/list1"/>
    <dgm:cxn modelId="{4453A267-0595-4BD5-9A1B-F34AFB60908D}" type="presParOf" srcId="{5641B86F-B2A2-472E-BA10-8F5104FC95F6}" destId="{98B87E87-63DB-4721-9A11-3D9F7EE3DC4C}" srcOrd="0" destOrd="0" presId="urn:microsoft.com/office/officeart/2005/8/layout/list1"/>
    <dgm:cxn modelId="{50759F81-964B-4C05-ADBE-9D097D7EAF52}" type="presParOf" srcId="{5641B86F-B2A2-472E-BA10-8F5104FC95F6}" destId="{CF8136B2-C962-45AA-A9B4-4D3C80CFB7C3}" srcOrd="1" destOrd="0" presId="urn:microsoft.com/office/officeart/2005/8/layout/list1"/>
    <dgm:cxn modelId="{0EF9CF57-98F4-4D68-A93A-0E083D04C544}" type="presParOf" srcId="{06E5C5E9-9B83-446C-A934-20B7124FE4BE}" destId="{503C9563-8F6A-4B23-AB3A-59EF08AA0751}" srcOrd="5" destOrd="0" presId="urn:microsoft.com/office/officeart/2005/8/layout/list1"/>
    <dgm:cxn modelId="{8565143C-4A75-4B61-9AC1-AE292B2454A8}" type="presParOf" srcId="{06E5C5E9-9B83-446C-A934-20B7124FE4BE}" destId="{478B727D-83B4-41DE-B158-95B778F9984A}" srcOrd="6" destOrd="0" presId="urn:microsoft.com/office/officeart/2005/8/layout/list1"/>
    <dgm:cxn modelId="{F4426DDB-A9EB-432C-95A0-6BAAF041975F}" type="presParOf" srcId="{06E5C5E9-9B83-446C-A934-20B7124FE4BE}" destId="{40129967-CC82-4DD6-BD75-EECBF99B54EB}" srcOrd="7" destOrd="0" presId="urn:microsoft.com/office/officeart/2005/8/layout/list1"/>
    <dgm:cxn modelId="{ADE4611F-6D72-4ABC-9A5E-05A22C4C2478}" type="presParOf" srcId="{06E5C5E9-9B83-446C-A934-20B7124FE4BE}" destId="{4323A527-4564-4D7B-9224-281E142F86ED}" srcOrd="8" destOrd="0" presId="urn:microsoft.com/office/officeart/2005/8/layout/list1"/>
    <dgm:cxn modelId="{7DCF75C9-CD44-41E2-AEF5-1EB1AB0591AC}" type="presParOf" srcId="{4323A527-4564-4D7B-9224-281E142F86ED}" destId="{7BB1A489-89E8-47D7-BF99-37AC945A7D7E}" srcOrd="0" destOrd="0" presId="urn:microsoft.com/office/officeart/2005/8/layout/list1"/>
    <dgm:cxn modelId="{90B36080-CA75-42AD-AE0B-77527887690D}" type="presParOf" srcId="{4323A527-4564-4D7B-9224-281E142F86ED}" destId="{20D92534-D2E2-4775-9779-7D90540B3DED}" srcOrd="1" destOrd="0" presId="urn:microsoft.com/office/officeart/2005/8/layout/list1"/>
    <dgm:cxn modelId="{8844A981-FCDF-46E6-8812-A47A6FE7B5E9}" type="presParOf" srcId="{06E5C5E9-9B83-446C-A934-20B7124FE4BE}" destId="{E20E1EFE-764F-47E4-A81A-75A673820243}" srcOrd="9" destOrd="0" presId="urn:microsoft.com/office/officeart/2005/8/layout/list1"/>
    <dgm:cxn modelId="{CD73CB3E-E225-47D5-82FC-937FE3F74383}" type="presParOf" srcId="{06E5C5E9-9B83-446C-A934-20B7124FE4BE}" destId="{91078DA8-F807-4CFC-B236-AC8EA7D6C3EC}" srcOrd="10" destOrd="0" presId="urn:microsoft.com/office/officeart/2005/8/layout/list1"/>
    <dgm:cxn modelId="{75F751E8-E2A6-4257-94D6-10B81AB5CE86}" type="presParOf" srcId="{06E5C5E9-9B83-446C-A934-20B7124FE4BE}" destId="{EA7EF16F-E995-47F0-B204-1900A188241C}" srcOrd="11" destOrd="0" presId="urn:microsoft.com/office/officeart/2005/8/layout/list1"/>
    <dgm:cxn modelId="{E6033117-77C5-4D42-BB42-A6D6D3CF543E}" type="presParOf" srcId="{06E5C5E9-9B83-446C-A934-20B7124FE4BE}" destId="{1F218A00-DB26-46F4-B589-8AD358BBA3D5}" srcOrd="12" destOrd="0" presId="urn:microsoft.com/office/officeart/2005/8/layout/list1"/>
    <dgm:cxn modelId="{67684536-6944-49BD-99EF-0824E60C4F49}" type="presParOf" srcId="{1F218A00-DB26-46F4-B589-8AD358BBA3D5}" destId="{633A0B1B-CF3B-4DC0-86FD-A8A51380DD24}" srcOrd="0" destOrd="0" presId="urn:microsoft.com/office/officeart/2005/8/layout/list1"/>
    <dgm:cxn modelId="{A13ACFC3-3E68-4AAE-A336-82DC5FABBBF7}" type="presParOf" srcId="{1F218A00-DB26-46F4-B589-8AD358BBA3D5}" destId="{95D15D42-848B-4951-993C-B629D4B5139D}" srcOrd="1" destOrd="0" presId="urn:microsoft.com/office/officeart/2005/8/layout/list1"/>
    <dgm:cxn modelId="{CDE29130-AEF7-4031-BA2B-C1BDCE599824}" type="presParOf" srcId="{06E5C5E9-9B83-446C-A934-20B7124FE4BE}" destId="{D747FFB3-70E9-4720-9D20-4892AD6EBDFD}" srcOrd="13" destOrd="0" presId="urn:microsoft.com/office/officeart/2005/8/layout/list1"/>
    <dgm:cxn modelId="{F192EF7B-40BD-4C6F-BD63-F3858A80A7CC}" type="presParOf" srcId="{06E5C5E9-9B83-446C-A934-20B7124FE4BE}" destId="{AAD6CCFA-6A93-4F03-A5B6-7125F56ADBD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C5C777-B82A-4BEC-8420-39FBFBA24FE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BD7C1F77-EC86-48FA-827A-2CAFE41C419E}">
      <dgm:prSet phldrT="[Текст]" custT="1"/>
      <dgm:spPr/>
      <dgm:t>
        <a:bodyPr/>
        <a:lstStyle/>
        <a:p>
          <a:r>
            <a:rPr lang="uk-UA" sz="2400" b="1" dirty="0" smtClean="0"/>
            <a:t>проведення комплексної психолого-педагогічної оцінки розвитку дитини (далі - комплексна оцінка); </a:t>
          </a:r>
          <a:endParaRPr lang="uk-UA" sz="2400" b="1" dirty="0">
            <a:latin typeface="Century Gothic" panose="020B0502020202020204" pitchFamily="34" charset="0"/>
          </a:endParaRPr>
        </a:p>
      </dgm:t>
    </dgm:pt>
    <dgm:pt modelId="{B9C7E34B-C1FC-4ECE-881D-7432A8BB2922}" type="parTrans" cxnId="{A76CDAB5-50CF-4462-BFD2-E9C33DAACD5E}">
      <dgm:prSet/>
      <dgm:spPr/>
      <dgm:t>
        <a:bodyPr/>
        <a:lstStyle/>
        <a:p>
          <a:endParaRPr lang="uk-UA"/>
        </a:p>
      </dgm:t>
    </dgm:pt>
    <dgm:pt modelId="{4F06EE75-B5AC-4C18-AD66-9790CEC06D4E}" type="sibTrans" cxnId="{A76CDAB5-50CF-4462-BFD2-E9C33DAACD5E}">
      <dgm:prSet/>
      <dgm:spPr/>
      <dgm:t>
        <a:bodyPr/>
        <a:lstStyle/>
        <a:p>
          <a:endParaRPr lang="uk-UA"/>
        </a:p>
      </dgm:t>
    </dgm:pt>
    <dgm:pt modelId="{854AADD0-673C-4805-A17E-BE2D97541AA5}">
      <dgm:prSet custT="1"/>
      <dgm:spPr/>
      <dgm:t>
        <a:bodyPr/>
        <a:lstStyle/>
        <a:p>
          <a:r>
            <a:rPr lang="uk-UA" sz="2400" b="1" dirty="0" smtClean="0"/>
            <a:t>забезпечення їх системного кваліфікованого супроводу.</a:t>
          </a:r>
          <a:endParaRPr lang="uk-UA" sz="2400" b="1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910D3488-000B-4604-B59B-817289863AF8}" type="sibTrans" cxnId="{BA5B3342-0C5F-4C6B-9716-03AC0A06DD8E}">
      <dgm:prSet/>
      <dgm:spPr/>
      <dgm:t>
        <a:bodyPr/>
        <a:lstStyle/>
        <a:p>
          <a:endParaRPr lang="uk-UA"/>
        </a:p>
      </dgm:t>
    </dgm:pt>
    <dgm:pt modelId="{96005A7C-A656-4C64-AD79-DFAEDCE7C910}" type="parTrans" cxnId="{BA5B3342-0C5F-4C6B-9716-03AC0A06DD8E}">
      <dgm:prSet/>
      <dgm:spPr/>
      <dgm:t>
        <a:bodyPr/>
        <a:lstStyle/>
        <a:p>
          <a:endParaRPr lang="uk-UA"/>
        </a:p>
      </dgm:t>
    </dgm:pt>
    <dgm:pt modelId="{3F3E96DD-3EB5-4A28-8D9A-5BECFE66570B}">
      <dgm:prSet custT="1"/>
      <dgm:spPr/>
      <dgm:t>
        <a:bodyPr/>
        <a:lstStyle/>
        <a:p>
          <a:r>
            <a:rPr lang="uk-UA" sz="2400" b="1" dirty="0" smtClean="0"/>
            <a:t>надання психолого-педагогічних, корекційно-</a:t>
          </a:r>
          <a:r>
            <a:rPr lang="uk-UA" sz="2400" b="1" dirty="0" err="1" smtClean="0"/>
            <a:t>розвиткових</a:t>
          </a:r>
          <a:r>
            <a:rPr lang="uk-UA" sz="2400" b="1" dirty="0" smtClean="0"/>
            <a:t> послуг;</a:t>
          </a:r>
          <a:endParaRPr lang="uk-UA" sz="2400" b="1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C683430F-625C-40BF-A31D-3EB417BD4825}" type="sibTrans" cxnId="{C7F23C33-7AFC-46AC-98B9-9A0DAA4D86AD}">
      <dgm:prSet/>
      <dgm:spPr/>
      <dgm:t>
        <a:bodyPr/>
        <a:lstStyle/>
        <a:p>
          <a:endParaRPr lang="uk-UA"/>
        </a:p>
      </dgm:t>
    </dgm:pt>
    <dgm:pt modelId="{176FAB90-281C-480E-9FA5-F603EDA0ED28}" type="parTrans" cxnId="{C7F23C33-7AFC-46AC-98B9-9A0DAA4D86AD}">
      <dgm:prSet/>
      <dgm:spPr/>
      <dgm:t>
        <a:bodyPr/>
        <a:lstStyle/>
        <a:p>
          <a:endParaRPr lang="uk-UA"/>
        </a:p>
      </dgm:t>
    </dgm:pt>
    <dgm:pt modelId="{385B07B1-A609-4230-9E6F-A7C0ED3B49AF}" type="pres">
      <dgm:prSet presAssocID="{DFC5C777-B82A-4BEC-8420-39FBFBA24F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FBE15FD-3211-4D28-ACDF-A5466BB4816A}" type="pres">
      <dgm:prSet presAssocID="{BD7C1F77-EC86-48FA-827A-2CAFE41C419E}" presName="parentLin" presStyleCnt="0"/>
      <dgm:spPr/>
    </dgm:pt>
    <dgm:pt modelId="{20E31FBF-7D00-43C6-B298-2773036090E6}" type="pres">
      <dgm:prSet presAssocID="{BD7C1F77-EC86-48FA-827A-2CAFE41C419E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5EDAF915-5A79-4B29-8658-F4D8B7CF8362}" type="pres">
      <dgm:prSet presAssocID="{BD7C1F77-EC86-48FA-827A-2CAFE41C419E}" presName="parentText" presStyleLbl="node1" presStyleIdx="0" presStyleCnt="3" custScaleX="141113" custScaleY="22821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4BE744-04EB-44AB-B1B4-BB3C00A9E592}" type="pres">
      <dgm:prSet presAssocID="{BD7C1F77-EC86-48FA-827A-2CAFE41C419E}" presName="negativeSpace" presStyleCnt="0"/>
      <dgm:spPr/>
    </dgm:pt>
    <dgm:pt modelId="{84B37518-7FB2-43AD-A044-67013E7EC902}" type="pres">
      <dgm:prSet presAssocID="{BD7C1F77-EC86-48FA-827A-2CAFE41C419E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6E2A8CC-E23C-4101-85E6-C17ABA730312}" type="pres">
      <dgm:prSet presAssocID="{4F06EE75-B5AC-4C18-AD66-9790CEC06D4E}" presName="spaceBetweenRectangles" presStyleCnt="0"/>
      <dgm:spPr/>
    </dgm:pt>
    <dgm:pt modelId="{F1012619-B510-4FFB-A5A7-4EEBC32F04DE}" type="pres">
      <dgm:prSet presAssocID="{3F3E96DD-3EB5-4A28-8D9A-5BECFE66570B}" presName="parentLin" presStyleCnt="0"/>
      <dgm:spPr/>
    </dgm:pt>
    <dgm:pt modelId="{490C4BF4-CB02-436A-AA63-816F9CBAA6BD}" type="pres">
      <dgm:prSet presAssocID="{3F3E96DD-3EB5-4A28-8D9A-5BECFE66570B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70B3DF42-56E9-4491-B69B-BBB816AFC78C}" type="pres">
      <dgm:prSet presAssocID="{3F3E96DD-3EB5-4A28-8D9A-5BECFE66570B}" presName="parentText" presStyleLbl="node1" presStyleIdx="1" presStyleCnt="3" custScaleX="142931" custScaleY="21922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B8A9C41-EDF6-4709-A6BF-25EC27E8B7FE}" type="pres">
      <dgm:prSet presAssocID="{3F3E96DD-3EB5-4A28-8D9A-5BECFE66570B}" presName="negativeSpace" presStyleCnt="0"/>
      <dgm:spPr/>
    </dgm:pt>
    <dgm:pt modelId="{8C841253-6DB1-4A7E-AB83-01E482E2A55A}" type="pres">
      <dgm:prSet presAssocID="{3F3E96DD-3EB5-4A28-8D9A-5BECFE66570B}" presName="childText" presStyleLbl="conFgAcc1" presStyleIdx="1" presStyleCnt="3">
        <dgm:presLayoutVars>
          <dgm:bulletEnabled val="1"/>
        </dgm:presLayoutVars>
      </dgm:prSet>
      <dgm:spPr/>
    </dgm:pt>
    <dgm:pt modelId="{7318EE42-15BE-4885-AFAD-4A9FE9585DE6}" type="pres">
      <dgm:prSet presAssocID="{C683430F-625C-40BF-A31D-3EB417BD4825}" presName="spaceBetweenRectangles" presStyleCnt="0"/>
      <dgm:spPr/>
    </dgm:pt>
    <dgm:pt modelId="{EBADEB61-E28E-4149-83EC-81861A9952A8}" type="pres">
      <dgm:prSet presAssocID="{854AADD0-673C-4805-A17E-BE2D97541AA5}" presName="parentLin" presStyleCnt="0"/>
      <dgm:spPr/>
    </dgm:pt>
    <dgm:pt modelId="{737FD320-9530-453D-AF49-E2D0855C561F}" type="pres">
      <dgm:prSet presAssocID="{854AADD0-673C-4805-A17E-BE2D97541AA5}" presName="parentLeftMargin" presStyleLbl="node1" presStyleIdx="1" presStyleCnt="3"/>
      <dgm:spPr/>
      <dgm:t>
        <a:bodyPr/>
        <a:lstStyle/>
        <a:p>
          <a:endParaRPr lang="uk-UA"/>
        </a:p>
      </dgm:t>
    </dgm:pt>
    <dgm:pt modelId="{9134B689-3B9D-424C-928E-A6C484F173FB}" type="pres">
      <dgm:prSet presAssocID="{854AADD0-673C-4805-A17E-BE2D97541AA5}" presName="parentText" presStyleLbl="node1" presStyleIdx="2" presStyleCnt="3" custScaleX="139086" custScaleY="21104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FD5E94-FFD0-468B-AFC0-C24A7A594AC9}" type="pres">
      <dgm:prSet presAssocID="{854AADD0-673C-4805-A17E-BE2D97541AA5}" presName="negativeSpace" presStyleCnt="0"/>
      <dgm:spPr/>
    </dgm:pt>
    <dgm:pt modelId="{598CA980-7A9A-4171-9703-16746D91684F}" type="pres">
      <dgm:prSet presAssocID="{854AADD0-673C-4805-A17E-BE2D97541AA5}" presName="childText" presStyleLbl="conFgAcc1" presStyleIdx="2" presStyleCnt="3" custLinFactNeighborX="113" custLinFactNeighborY="-51626">
        <dgm:presLayoutVars>
          <dgm:bulletEnabled val="1"/>
        </dgm:presLayoutVars>
      </dgm:prSet>
      <dgm:spPr/>
    </dgm:pt>
  </dgm:ptLst>
  <dgm:cxnLst>
    <dgm:cxn modelId="{BA5B3342-0C5F-4C6B-9716-03AC0A06DD8E}" srcId="{DFC5C777-B82A-4BEC-8420-39FBFBA24FED}" destId="{854AADD0-673C-4805-A17E-BE2D97541AA5}" srcOrd="2" destOrd="0" parTransId="{96005A7C-A656-4C64-AD79-DFAEDCE7C910}" sibTransId="{910D3488-000B-4604-B59B-817289863AF8}"/>
    <dgm:cxn modelId="{D72780F8-5E07-4FFE-BE6E-FBD38955BA17}" type="presOf" srcId="{DFC5C777-B82A-4BEC-8420-39FBFBA24FED}" destId="{385B07B1-A609-4230-9E6F-A7C0ED3B49AF}" srcOrd="0" destOrd="0" presId="urn:microsoft.com/office/officeart/2005/8/layout/list1"/>
    <dgm:cxn modelId="{EDF19010-A39B-40D8-AA33-8702659F8D02}" type="presOf" srcId="{854AADD0-673C-4805-A17E-BE2D97541AA5}" destId="{9134B689-3B9D-424C-928E-A6C484F173FB}" srcOrd="1" destOrd="0" presId="urn:microsoft.com/office/officeart/2005/8/layout/list1"/>
    <dgm:cxn modelId="{371CB634-B6BD-4C71-9D33-968B0E49A093}" type="presOf" srcId="{3F3E96DD-3EB5-4A28-8D9A-5BECFE66570B}" destId="{70B3DF42-56E9-4491-B69B-BBB816AFC78C}" srcOrd="1" destOrd="0" presId="urn:microsoft.com/office/officeart/2005/8/layout/list1"/>
    <dgm:cxn modelId="{B8FAA7F2-CB26-4B79-9092-CAB7806B91A0}" type="presOf" srcId="{BD7C1F77-EC86-48FA-827A-2CAFE41C419E}" destId="{5EDAF915-5A79-4B29-8658-F4D8B7CF8362}" srcOrd="1" destOrd="0" presId="urn:microsoft.com/office/officeart/2005/8/layout/list1"/>
    <dgm:cxn modelId="{A76CDAB5-50CF-4462-BFD2-E9C33DAACD5E}" srcId="{DFC5C777-B82A-4BEC-8420-39FBFBA24FED}" destId="{BD7C1F77-EC86-48FA-827A-2CAFE41C419E}" srcOrd="0" destOrd="0" parTransId="{B9C7E34B-C1FC-4ECE-881D-7432A8BB2922}" sibTransId="{4F06EE75-B5AC-4C18-AD66-9790CEC06D4E}"/>
    <dgm:cxn modelId="{C7F23C33-7AFC-46AC-98B9-9A0DAA4D86AD}" srcId="{DFC5C777-B82A-4BEC-8420-39FBFBA24FED}" destId="{3F3E96DD-3EB5-4A28-8D9A-5BECFE66570B}" srcOrd="1" destOrd="0" parTransId="{176FAB90-281C-480E-9FA5-F603EDA0ED28}" sibTransId="{C683430F-625C-40BF-A31D-3EB417BD4825}"/>
    <dgm:cxn modelId="{AE27385D-A5FA-4E22-ABD5-FA8A2CE1C4D1}" type="presOf" srcId="{3F3E96DD-3EB5-4A28-8D9A-5BECFE66570B}" destId="{490C4BF4-CB02-436A-AA63-816F9CBAA6BD}" srcOrd="0" destOrd="0" presId="urn:microsoft.com/office/officeart/2005/8/layout/list1"/>
    <dgm:cxn modelId="{4ADBA4F4-6A22-4891-9BCC-90FE1B190CBB}" type="presOf" srcId="{854AADD0-673C-4805-A17E-BE2D97541AA5}" destId="{737FD320-9530-453D-AF49-E2D0855C561F}" srcOrd="0" destOrd="0" presId="urn:microsoft.com/office/officeart/2005/8/layout/list1"/>
    <dgm:cxn modelId="{0CFACC16-9805-41D0-BAC3-12129D7746D5}" type="presOf" srcId="{BD7C1F77-EC86-48FA-827A-2CAFE41C419E}" destId="{20E31FBF-7D00-43C6-B298-2773036090E6}" srcOrd="0" destOrd="0" presId="urn:microsoft.com/office/officeart/2005/8/layout/list1"/>
    <dgm:cxn modelId="{C3DBCBEA-E373-4D99-A783-6858EF71B2CB}" type="presParOf" srcId="{385B07B1-A609-4230-9E6F-A7C0ED3B49AF}" destId="{0FBE15FD-3211-4D28-ACDF-A5466BB4816A}" srcOrd="0" destOrd="0" presId="urn:microsoft.com/office/officeart/2005/8/layout/list1"/>
    <dgm:cxn modelId="{A6DACFA0-6D6E-4E88-A6EB-583D534BCA75}" type="presParOf" srcId="{0FBE15FD-3211-4D28-ACDF-A5466BB4816A}" destId="{20E31FBF-7D00-43C6-B298-2773036090E6}" srcOrd="0" destOrd="0" presId="urn:microsoft.com/office/officeart/2005/8/layout/list1"/>
    <dgm:cxn modelId="{D4C0851F-FFD7-497F-B715-DB5FF3F78581}" type="presParOf" srcId="{0FBE15FD-3211-4D28-ACDF-A5466BB4816A}" destId="{5EDAF915-5A79-4B29-8658-F4D8B7CF8362}" srcOrd="1" destOrd="0" presId="urn:microsoft.com/office/officeart/2005/8/layout/list1"/>
    <dgm:cxn modelId="{94274187-9225-4179-8245-1B50C3F6A1E1}" type="presParOf" srcId="{385B07B1-A609-4230-9E6F-A7C0ED3B49AF}" destId="{C14BE744-04EB-44AB-B1B4-BB3C00A9E592}" srcOrd="1" destOrd="0" presId="urn:microsoft.com/office/officeart/2005/8/layout/list1"/>
    <dgm:cxn modelId="{25484C03-75A8-41E6-A2A5-55B36145F268}" type="presParOf" srcId="{385B07B1-A609-4230-9E6F-A7C0ED3B49AF}" destId="{84B37518-7FB2-43AD-A044-67013E7EC902}" srcOrd="2" destOrd="0" presId="urn:microsoft.com/office/officeart/2005/8/layout/list1"/>
    <dgm:cxn modelId="{06B1322E-7936-417F-906B-2FCB77060891}" type="presParOf" srcId="{385B07B1-A609-4230-9E6F-A7C0ED3B49AF}" destId="{B6E2A8CC-E23C-4101-85E6-C17ABA730312}" srcOrd="3" destOrd="0" presId="urn:microsoft.com/office/officeart/2005/8/layout/list1"/>
    <dgm:cxn modelId="{6EAF6961-F342-47BE-B1F6-50ED4A7F78A2}" type="presParOf" srcId="{385B07B1-A609-4230-9E6F-A7C0ED3B49AF}" destId="{F1012619-B510-4FFB-A5A7-4EEBC32F04DE}" srcOrd="4" destOrd="0" presId="urn:microsoft.com/office/officeart/2005/8/layout/list1"/>
    <dgm:cxn modelId="{26F3E997-05C9-4F7E-8C68-77F03A508059}" type="presParOf" srcId="{F1012619-B510-4FFB-A5A7-4EEBC32F04DE}" destId="{490C4BF4-CB02-436A-AA63-816F9CBAA6BD}" srcOrd="0" destOrd="0" presId="urn:microsoft.com/office/officeart/2005/8/layout/list1"/>
    <dgm:cxn modelId="{D9EAD9CC-5DB5-4CE7-958D-34127F1FB391}" type="presParOf" srcId="{F1012619-B510-4FFB-A5A7-4EEBC32F04DE}" destId="{70B3DF42-56E9-4491-B69B-BBB816AFC78C}" srcOrd="1" destOrd="0" presId="urn:microsoft.com/office/officeart/2005/8/layout/list1"/>
    <dgm:cxn modelId="{3419DAB4-2D6B-4BD5-A193-24D1B33E67E5}" type="presParOf" srcId="{385B07B1-A609-4230-9E6F-A7C0ED3B49AF}" destId="{4B8A9C41-EDF6-4709-A6BF-25EC27E8B7FE}" srcOrd="5" destOrd="0" presId="urn:microsoft.com/office/officeart/2005/8/layout/list1"/>
    <dgm:cxn modelId="{4C60A85F-5C7E-4D15-902D-FB712044AB34}" type="presParOf" srcId="{385B07B1-A609-4230-9E6F-A7C0ED3B49AF}" destId="{8C841253-6DB1-4A7E-AB83-01E482E2A55A}" srcOrd="6" destOrd="0" presId="urn:microsoft.com/office/officeart/2005/8/layout/list1"/>
    <dgm:cxn modelId="{0596771A-A38B-45F4-AAEB-529E8E365819}" type="presParOf" srcId="{385B07B1-A609-4230-9E6F-A7C0ED3B49AF}" destId="{7318EE42-15BE-4885-AFAD-4A9FE9585DE6}" srcOrd="7" destOrd="0" presId="urn:microsoft.com/office/officeart/2005/8/layout/list1"/>
    <dgm:cxn modelId="{BC2B0472-EA76-4C7E-8834-6B29884E779D}" type="presParOf" srcId="{385B07B1-A609-4230-9E6F-A7C0ED3B49AF}" destId="{EBADEB61-E28E-4149-83EC-81861A9952A8}" srcOrd="8" destOrd="0" presId="urn:microsoft.com/office/officeart/2005/8/layout/list1"/>
    <dgm:cxn modelId="{EDC74A1C-06FE-4811-804B-CE7EE6DEA245}" type="presParOf" srcId="{EBADEB61-E28E-4149-83EC-81861A9952A8}" destId="{737FD320-9530-453D-AF49-E2D0855C561F}" srcOrd="0" destOrd="0" presId="urn:microsoft.com/office/officeart/2005/8/layout/list1"/>
    <dgm:cxn modelId="{C2DACBD9-3F59-4BBF-8272-1FFA2320553E}" type="presParOf" srcId="{EBADEB61-E28E-4149-83EC-81861A9952A8}" destId="{9134B689-3B9D-424C-928E-A6C484F173FB}" srcOrd="1" destOrd="0" presId="urn:microsoft.com/office/officeart/2005/8/layout/list1"/>
    <dgm:cxn modelId="{07B01811-DC01-42DA-8974-CA85B740505D}" type="presParOf" srcId="{385B07B1-A609-4230-9E6F-A7C0ED3B49AF}" destId="{4AFD5E94-FFD0-468B-AFC0-C24A7A594AC9}" srcOrd="9" destOrd="0" presId="urn:microsoft.com/office/officeart/2005/8/layout/list1"/>
    <dgm:cxn modelId="{24E6350A-A6ED-422D-9EF6-58C8EBA60DD7}" type="presParOf" srcId="{385B07B1-A609-4230-9E6F-A7C0ED3B49AF}" destId="{598CA980-7A9A-4171-9703-16746D91684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38517E-7B38-4660-99EF-4CA8FAB47B35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C162388B-873C-4FD6-8AE1-EDEF28CE23C3}">
      <dgm:prSet custT="1"/>
      <dgm:spPr/>
      <dgm:t>
        <a:bodyPr/>
        <a:lstStyle/>
        <a:p>
          <a:r>
            <a:rPr lang="uk-UA" sz="2200" b="1" dirty="0" smtClean="0"/>
            <a:t>визначення особливих освітніх потреб;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B4ED3EF3-A62C-41CE-9C31-ACCD6B7F0C4F}" type="parTrans" cxnId="{A8DFE951-DE83-4A86-959C-7005DAD3076F}">
      <dgm:prSet/>
      <dgm:spPr/>
      <dgm:t>
        <a:bodyPr/>
        <a:lstStyle/>
        <a:p>
          <a:endParaRPr lang="uk-UA"/>
        </a:p>
      </dgm:t>
    </dgm:pt>
    <dgm:pt modelId="{9CE374BA-7B0C-4249-A223-66DED5F5D668}" type="sibTrans" cxnId="{A8DFE951-DE83-4A86-959C-7005DAD3076F}">
      <dgm:prSet/>
      <dgm:spPr/>
      <dgm:t>
        <a:bodyPr/>
        <a:lstStyle/>
        <a:p>
          <a:endParaRPr lang="uk-UA"/>
        </a:p>
      </dgm:t>
    </dgm:pt>
    <dgm:pt modelId="{888DEBF3-A88E-4331-BF0B-C99F8DBB0957}">
      <dgm:prSet custT="1"/>
      <dgm:spPr/>
      <dgm:t>
        <a:bodyPr/>
        <a:lstStyle/>
        <a:p>
          <a:r>
            <a:rPr lang="uk-UA" sz="2200" b="1" dirty="0" smtClean="0"/>
            <a:t>визначення сильних та слабких сторін дитини</a:t>
          </a:r>
          <a:r>
            <a:rPr lang="uk-UA" sz="2200" dirty="0" smtClean="0"/>
            <a:t>;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F1484F0B-B9C9-4487-B372-880ABC108A3E}" type="parTrans" cxnId="{85F14D7F-1095-4796-8C8B-31E13A95FC6F}">
      <dgm:prSet/>
      <dgm:spPr/>
      <dgm:t>
        <a:bodyPr/>
        <a:lstStyle/>
        <a:p>
          <a:endParaRPr lang="uk-UA"/>
        </a:p>
      </dgm:t>
    </dgm:pt>
    <dgm:pt modelId="{4CAC89AA-6DC3-445E-9BDF-B4E467BF5034}" type="sibTrans" cxnId="{85F14D7F-1095-4796-8C8B-31E13A95FC6F}">
      <dgm:prSet/>
      <dgm:spPr/>
      <dgm:t>
        <a:bodyPr/>
        <a:lstStyle/>
        <a:p>
          <a:endParaRPr lang="uk-UA"/>
        </a:p>
      </dgm:t>
    </dgm:pt>
    <dgm:pt modelId="{8EB8CC71-8E57-43E4-A5E5-986E87D7516B}">
      <dgm:prSet custT="1"/>
      <dgm:spPr/>
      <dgm:t>
        <a:bodyPr/>
        <a:lstStyle/>
        <a:p>
          <a:r>
            <a:rPr lang="uk-UA" sz="2200" b="1" dirty="0" smtClean="0"/>
            <a:t>визначення оптимального освітнього маршруту;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3A0AA283-3561-461B-AB4B-90DC6E637BAE}" type="parTrans" cxnId="{55980433-C69B-432F-92F0-545CE214AACE}">
      <dgm:prSet/>
      <dgm:spPr/>
      <dgm:t>
        <a:bodyPr/>
        <a:lstStyle/>
        <a:p>
          <a:endParaRPr lang="uk-UA"/>
        </a:p>
      </dgm:t>
    </dgm:pt>
    <dgm:pt modelId="{A52D665B-A9E5-4CE5-9639-54309160A043}" type="sibTrans" cxnId="{55980433-C69B-432F-92F0-545CE214AACE}">
      <dgm:prSet/>
      <dgm:spPr/>
      <dgm:t>
        <a:bodyPr/>
        <a:lstStyle/>
        <a:p>
          <a:endParaRPr lang="uk-UA"/>
        </a:p>
      </dgm:t>
    </dgm:pt>
    <dgm:pt modelId="{67DF788C-E425-4081-B4F6-A68DD8416683}">
      <dgm:prSet custT="1"/>
      <dgm:spPr/>
      <dgm:t>
        <a:bodyPr/>
        <a:lstStyle/>
        <a:p>
          <a:r>
            <a:rPr lang="uk-UA" sz="2200" b="1" dirty="0" smtClean="0"/>
            <a:t>забезпечення індивідуального підходу до кожної дитини.</a:t>
          </a:r>
          <a:endParaRPr lang="ru-RU" altLang="uk-UA" sz="2200" b="1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BE747946-33EB-4FFB-9D8F-7311B28BB577}" type="parTrans" cxnId="{DDA2D656-2177-4F65-A88A-589E7EB6621A}">
      <dgm:prSet/>
      <dgm:spPr/>
      <dgm:t>
        <a:bodyPr/>
        <a:lstStyle/>
        <a:p>
          <a:endParaRPr lang="uk-UA"/>
        </a:p>
      </dgm:t>
    </dgm:pt>
    <dgm:pt modelId="{A140DBBE-CC08-40BC-8440-F08CFF91BCED}" type="sibTrans" cxnId="{DDA2D656-2177-4F65-A88A-589E7EB6621A}">
      <dgm:prSet/>
      <dgm:spPr/>
      <dgm:t>
        <a:bodyPr/>
        <a:lstStyle/>
        <a:p>
          <a:endParaRPr lang="uk-UA"/>
        </a:p>
      </dgm:t>
    </dgm:pt>
    <dgm:pt modelId="{06E5C5E9-9B83-446C-A934-20B7124FE4BE}" type="pres">
      <dgm:prSet presAssocID="{B738517E-7B38-4660-99EF-4CA8FAB47B3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323A527-4564-4D7B-9224-281E142F86ED}" type="pres">
      <dgm:prSet presAssocID="{C162388B-873C-4FD6-8AE1-EDEF28CE23C3}" presName="parentLin" presStyleCnt="0"/>
      <dgm:spPr/>
    </dgm:pt>
    <dgm:pt modelId="{7BB1A489-89E8-47D7-BF99-37AC945A7D7E}" type="pres">
      <dgm:prSet presAssocID="{C162388B-873C-4FD6-8AE1-EDEF28CE23C3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20D92534-D2E2-4775-9779-7D90540B3DED}" type="pres">
      <dgm:prSet presAssocID="{C162388B-873C-4FD6-8AE1-EDEF28CE23C3}" presName="parentText" presStyleLbl="node1" presStyleIdx="0" presStyleCnt="4" custScaleX="142857" custScaleY="10410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20E1EFE-764F-47E4-A81A-75A673820243}" type="pres">
      <dgm:prSet presAssocID="{C162388B-873C-4FD6-8AE1-EDEF28CE23C3}" presName="negativeSpace" presStyleCnt="0"/>
      <dgm:spPr/>
    </dgm:pt>
    <dgm:pt modelId="{91078DA8-F807-4CFC-B236-AC8EA7D6C3EC}" type="pres">
      <dgm:prSet presAssocID="{C162388B-873C-4FD6-8AE1-EDEF28CE23C3}" presName="childText" presStyleLbl="conFgAcc1" presStyleIdx="0" presStyleCnt="4" custLinFactNeighborX="-80">
        <dgm:presLayoutVars>
          <dgm:bulletEnabled val="1"/>
        </dgm:presLayoutVars>
      </dgm:prSet>
      <dgm:spPr/>
    </dgm:pt>
    <dgm:pt modelId="{EA7EF16F-E995-47F0-B204-1900A188241C}" type="pres">
      <dgm:prSet presAssocID="{9CE374BA-7B0C-4249-A223-66DED5F5D668}" presName="spaceBetweenRectangles" presStyleCnt="0"/>
      <dgm:spPr/>
    </dgm:pt>
    <dgm:pt modelId="{1F218A00-DB26-46F4-B589-8AD358BBA3D5}" type="pres">
      <dgm:prSet presAssocID="{888DEBF3-A88E-4331-BF0B-C99F8DBB0957}" presName="parentLin" presStyleCnt="0"/>
      <dgm:spPr/>
    </dgm:pt>
    <dgm:pt modelId="{633A0B1B-CF3B-4DC0-86FD-A8A51380DD24}" type="pres">
      <dgm:prSet presAssocID="{888DEBF3-A88E-4331-BF0B-C99F8DBB0957}" presName="parentLeftMargin" presStyleLbl="node1" presStyleIdx="0" presStyleCnt="4"/>
      <dgm:spPr/>
      <dgm:t>
        <a:bodyPr/>
        <a:lstStyle/>
        <a:p>
          <a:endParaRPr lang="uk-UA"/>
        </a:p>
      </dgm:t>
    </dgm:pt>
    <dgm:pt modelId="{95D15D42-848B-4951-993C-B629D4B5139D}" type="pres">
      <dgm:prSet presAssocID="{888DEBF3-A88E-4331-BF0B-C99F8DBB0957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747FFB3-70E9-4720-9D20-4892AD6EBDFD}" type="pres">
      <dgm:prSet presAssocID="{888DEBF3-A88E-4331-BF0B-C99F8DBB0957}" presName="negativeSpace" presStyleCnt="0"/>
      <dgm:spPr/>
    </dgm:pt>
    <dgm:pt modelId="{AAD6CCFA-6A93-4F03-A5B6-7125F56ADBD3}" type="pres">
      <dgm:prSet presAssocID="{888DEBF3-A88E-4331-BF0B-C99F8DBB0957}" presName="childText" presStyleLbl="conFgAcc1" presStyleIdx="1" presStyleCnt="4">
        <dgm:presLayoutVars>
          <dgm:bulletEnabled val="1"/>
        </dgm:presLayoutVars>
      </dgm:prSet>
      <dgm:spPr/>
    </dgm:pt>
    <dgm:pt modelId="{F1E4775B-A104-4E34-B4E0-784110648AF8}" type="pres">
      <dgm:prSet presAssocID="{4CAC89AA-6DC3-445E-9BDF-B4E467BF5034}" presName="spaceBetweenRectangles" presStyleCnt="0"/>
      <dgm:spPr/>
    </dgm:pt>
    <dgm:pt modelId="{BE20E5C0-F99C-4C25-A2FB-EB778D7399BA}" type="pres">
      <dgm:prSet presAssocID="{8EB8CC71-8E57-43E4-A5E5-986E87D7516B}" presName="parentLin" presStyleCnt="0"/>
      <dgm:spPr/>
    </dgm:pt>
    <dgm:pt modelId="{B0E5DFED-6411-4D1C-ACD6-D608F2431F13}" type="pres">
      <dgm:prSet presAssocID="{8EB8CC71-8E57-43E4-A5E5-986E87D7516B}" presName="parentLeftMargin" presStyleLbl="node1" presStyleIdx="1" presStyleCnt="4"/>
      <dgm:spPr/>
      <dgm:t>
        <a:bodyPr/>
        <a:lstStyle/>
        <a:p>
          <a:endParaRPr lang="uk-UA"/>
        </a:p>
      </dgm:t>
    </dgm:pt>
    <dgm:pt modelId="{F7047AE7-AABF-4F17-A0FC-063DEA4E88D7}" type="pres">
      <dgm:prSet presAssocID="{8EB8CC71-8E57-43E4-A5E5-986E87D7516B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3865A0-0B62-4A68-A0C2-04209CC5EF2E}" type="pres">
      <dgm:prSet presAssocID="{8EB8CC71-8E57-43E4-A5E5-986E87D7516B}" presName="negativeSpace" presStyleCnt="0"/>
      <dgm:spPr/>
    </dgm:pt>
    <dgm:pt modelId="{27A5941B-3A1C-46B2-ABD7-23C9F5B6191F}" type="pres">
      <dgm:prSet presAssocID="{8EB8CC71-8E57-43E4-A5E5-986E87D7516B}" presName="childText" presStyleLbl="conFgAcc1" presStyleIdx="2" presStyleCnt="4">
        <dgm:presLayoutVars>
          <dgm:bulletEnabled val="1"/>
        </dgm:presLayoutVars>
      </dgm:prSet>
      <dgm:spPr/>
    </dgm:pt>
    <dgm:pt modelId="{B4F42901-8A46-4BA5-BEE9-7D406D6BE92C}" type="pres">
      <dgm:prSet presAssocID="{A52D665B-A9E5-4CE5-9639-54309160A043}" presName="spaceBetweenRectangles" presStyleCnt="0"/>
      <dgm:spPr/>
    </dgm:pt>
    <dgm:pt modelId="{BEB7D33F-2563-47ED-A60B-815F0B2F5344}" type="pres">
      <dgm:prSet presAssocID="{67DF788C-E425-4081-B4F6-A68DD8416683}" presName="parentLin" presStyleCnt="0"/>
      <dgm:spPr/>
    </dgm:pt>
    <dgm:pt modelId="{9E456AA0-DE46-4BEC-8C3D-FBAC34651626}" type="pres">
      <dgm:prSet presAssocID="{67DF788C-E425-4081-B4F6-A68DD8416683}" presName="parentLeftMargin" presStyleLbl="node1" presStyleIdx="2" presStyleCnt="4"/>
      <dgm:spPr/>
      <dgm:t>
        <a:bodyPr/>
        <a:lstStyle/>
        <a:p>
          <a:endParaRPr lang="uk-UA"/>
        </a:p>
      </dgm:t>
    </dgm:pt>
    <dgm:pt modelId="{23CB6389-0172-41EC-A2EE-9BBC7C4ECADA}" type="pres">
      <dgm:prSet presAssocID="{67DF788C-E425-4081-B4F6-A68DD8416683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2D40D5C-DB23-4C46-8C74-BE13C1F78C40}" type="pres">
      <dgm:prSet presAssocID="{67DF788C-E425-4081-B4F6-A68DD8416683}" presName="negativeSpace" presStyleCnt="0"/>
      <dgm:spPr/>
    </dgm:pt>
    <dgm:pt modelId="{8AB75ACB-AC8C-499D-9F3B-00FAFD8E1B52}" type="pres">
      <dgm:prSet presAssocID="{67DF788C-E425-4081-B4F6-A68DD841668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DA2D656-2177-4F65-A88A-589E7EB6621A}" srcId="{B738517E-7B38-4660-99EF-4CA8FAB47B35}" destId="{67DF788C-E425-4081-B4F6-A68DD8416683}" srcOrd="3" destOrd="0" parTransId="{BE747946-33EB-4FFB-9D8F-7311B28BB577}" sibTransId="{A140DBBE-CC08-40BC-8440-F08CFF91BCED}"/>
    <dgm:cxn modelId="{68BEA362-2A0B-4E1D-AA06-A62B259A34A9}" type="presOf" srcId="{67DF788C-E425-4081-B4F6-A68DD8416683}" destId="{9E456AA0-DE46-4BEC-8C3D-FBAC34651626}" srcOrd="0" destOrd="0" presId="urn:microsoft.com/office/officeart/2005/8/layout/list1"/>
    <dgm:cxn modelId="{85F14D7F-1095-4796-8C8B-31E13A95FC6F}" srcId="{B738517E-7B38-4660-99EF-4CA8FAB47B35}" destId="{888DEBF3-A88E-4331-BF0B-C99F8DBB0957}" srcOrd="1" destOrd="0" parTransId="{F1484F0B-B9C9-4487-B372-880ABC108A3E}" sibTransId="{4CAC89AA-6DC3-445E-9BDF-B4E467BF5034}"/>
    <dgm:cxn modelId="{BB18BBC4-1117-4F16-B1A3-4FE1CD705E17}" type="presOf" srcId="{8EB8CC71-8E57-43E4-A5E5-986E87D7516B}" destId="{B0E5DFED-6411-4D1C-ACD6-D608F2431F13}" srcOrd="0" destOrd="0" presId="urn:microsoft.com/office/officeart/2005/8/layout/list1"/>
    <dgm:cxn modelId="{55980433-C69B-432F-92F0-545CE214AACE}" srcId="{B738517E-7B38-4660-99EF-4CA8FAB47B35}" destId="{8EB8CC71-8E57-43E4-A5E5-986E87D7516B}" srcOrd="2" destOrd="0" parTransId="{3A0AA283-3561-461B-AB4B-90DC6E637BAE}" sibTransId="{A52D665B-A9E5-4CE5-9639-54309160A043}"/>
    <dgm:cxn modelId="{DC8268DB-BE05-4E16-A3AB-7FFC7B761369}" type="presOf" srcId="{888DEBF3-A88E-4331-BF0B-C99F8DBB0957}" destId="{633A0B1B-CF3B-4DC0-86FD-A8A51380DD24}" srcOrd="0" destOrd="0" presId="urn:microsoft.com/office/officeart/2005/8/layout/list1"/>
    <dgm:cxn modelId="{58BDC945-BDED-47B2-BE19-E5F2987120E9}" type="presOf" srcId="{67DF788C-E425-4081-B4F6-A68DD8416683}" destId="{23CB6389-0172-41EC-A2EE-9BBC7C4ECADA}" srcOrd="1" destOrd="0" presId="urn:microsoft.com/office/officeart/2005/8/layout/list1"/>
    <dgm:cxn modelId="{A8DFE951-DE83-4A86-959C-7005DAD3076F}" srcId="{B738517E-7B38-4660-99EF-4CA8FAB47B35}" destId="{C162388B-873C-4FD6-8AE1-EDEF28CE23C3}" srcOrd="0" destOrd="0" parTransId="{B4ED3EF3-A62C-41CE-9C31-ACCD6B7F0C4F}" sibTransId="{9CE374BA-7B0C-4249-A223-66DED5F5D668}"/>
    <dgm:cxn modelId="{EC717419-E5FC-43D4-9C6A-7F74B8176EC3}" type="presOf" srcId="{888DEBF3-A88E-4331-BF0B-C99F8DBB0957}" destId="{95D15D42-848B-4951-993C-B629D4B5139D}" srcOrd="1" destOrd="0" presId="urn:microsoft.com/office/officeart/2005/8/layout/list1"/>
    <dgm:cxn modelId="{14CF9B96-511E-4A35-8A2D-28D48BD48D70}" type="presOf" srcId="{C162388B-873C-4FD6-8AE1-EDEF28CE23C3}" destId="{20D92534-D2E2-4775-9779-7D90540B3DED}" srcOrd="1" destOrd="0" presId="urn:microsoft.com/office/officeart/2005/8/layout/list1"/>
    <dgm:cxn modelId="{D1607183-7CE5-4255-8A2B-DB72EDC7E8B7}" type="presOf" srcId="{C162388B-873C-4FD6-8AE1-EDEF28CE23C3}" destId="{7BB1A489-89E8-47D7-BF99-37AC945A7D7E}" srcOrd="0" destOrd="0" presId="urn:microsoft.com/office/officeart/2005/8/layout/list1"/>
    <dgm:cxn modelId="{D4531DD5-00C6-4F00-B4F3-F56BFBEC71DB}" type="presOf" srcId="{8EB8CC71-8E57-43E4-A5E5-986E87D7516B}" destId="{F7047AE7-AABF-4F17-A0FC-063DEA4E88D7}" srcOrd="1" destOrd="0" presId="urn:microsoft.com/office/officeart/2005/8/layout/list1"/>
    <dgm:cxn modelId="{68744E31-ACB4-4AB4-B7A6-768DE8F70F23}" type="presOf" srcId="{B738517E-7B38-4660-99EF-4CA8FAB47B35}" destId="{06E5C5E9-9B83-446C-A934-20B7124FE4BE}" srcOrd="0" destOrd="0" presId="urn:microsoft.com/office/officeart/2005/8/layout/list1"/>
    <dgm:cxn modelId="{A3D61369-7CC4-46A6-A731-15A340643192}" type="presParOf" srcId="{06E5C5E9-9B83-446C-A934-20B7124FE4BE}" destId="{4323A527-4564-4D7B-9224-281E142F86ED}" srcOrd="0" destOrd="0" presId="urn:microsoft.com/office/officeart/2005/8/layout/list1"/>
    <dgm:cxn modelId="{F14AEDA0-D2A8-4E68-BC8E-D1ACE6486DBD}" type="presParOf" srcId="{4323A527-4564-4D7B-9224-281E142F86ED}" destId="{7BB1A489-89E8-47D7-BF99-37AC945A7D7E}" srcOrd="0" destOrd="0" presId="urn:microsoft.com/office/officeart/2005/8/layout/list1"/>
    <dgm:cxn modelId="{0AC1BC0A-2D8E-4D68-B39F-462BB105204B}" type="presParOf" srcId="{4323A527-4564-4D7B-9224-281E142F86ED}" destId="{20D92534-D2E2-4775-9779-7D90540B3DED}" srcOrd="1" destOrd="0" presId="urn:microsoft.com/office/officeart/2005/8/layout/list1"/>
    <dgm:cxn modelId="{7617DB79-E18E-42BA-8BE8-7F6927214FAE}" type="presParOf" srcId="{06E5C5E9-9B83-446C-A934-20B7124FE4BE}" destId="{E20E1EFE-764F-47E4-A81A-75A673820243}" srcOrd="1" destOrd="0" presId="urn:microsoft.com/office/officeart/2005/8/layout/list1"/>
    <dgm:cxn modelId="{73C2D605-88DE-4B0A-ADF7-AAAE51D37A1D}" type="presParOf" srcId="{06E5C5E9-9B83-446C-A934-20B7124FE4BE}" destId="{91078DA8-F807-4CFC-B236-AC8EA7D6C3EC}" srcOrd="2" destOrd="0" presId="urn:microsoft.com/office/officeart/2005/8/layout/list1"/>
    <dgm:cxn modelId="{8F680F13-A30B-4BD3-B28A-3A52F0E09C2E}" type="presParOf" srcId="{06E5C5E9-9B83-446C-A934-20B7124FE4BE}" destId="{EA7EF16F-E995-47F0-B204-1900A188241C}" srcOrd="3" destOrd="0" presId="urn:microsoft.com/office/officeart/2005/8/layout/list1"/>
    <dgm:cxn modelId="{5AA8F704-9FB7-473A-A7A0-EC94EB7FE39D}" type="presParOf" srcId="{06E5C5E9-9B83-446C-A934-20B7124FE4BE}" destId="{1F218A00-DB26-46F4-B589-8AD358BBA3D5}" srcOrd="4" destOrd="0" presId="urn:microsoft.com/office/officeart/2005/8/layout/list1"/>
    <dgm:cxn modelId="{472D66C3-20AE-4DE4-8F58-4D320A529954}" type="presParOf" srcId="{1F218A00-DB26-46F4-B589-8AD358BBA3D5}" destId="{633A0B1B-CF3B-4DC0-86FD-A8A51380DD24}" srcOrd="0" destOrd="0" presId="urn:microsoft.com/office/officeart/2005/8/layout/list1"/>
    <dgm:cxn modelId="{00B0C161-B98D-4B6F-A20D-47A95D0A688D}" type="presParOf" srcId="{1F218A00-DB26-46F4-B589-8AD358BBA3D5}" destId="{95D15D42-848B-4951-993C-B629D4B5139D}" srcOrd="1" destOrd="0" presId="urn:microsoft.com/office/officeart/2005/8/layout/list1"/>
    <dgm:cxn modelId="{CECEA88C-B8A2-4131-89D3-630AA7394DFF}" type="presParOf" srcId="{06E5C5E9-9B83-446C-A934-20B7124FE4BE}" destId="{D747FFB3-70E9-4720-9D20-4892AD6EBDFD}" srcOrd="5" destOrd="0" presId="urn:microsoft.com/office/officeart/2005/8/layout/list1"/>
    <dgm:cxn modelId="{B02B0A4A-A272-4C39-93DB-546C0693228B}" type="presParOf" srcId="{06E5C5E9-9B83-446C-A934-20B7124FE4BE}" destId="{AAD6CCFA-6A93-4F03-A5B6-7125F56ADBD3}" srcOrd="6" destOrd="0" presId="urn:microsoft.com/office/officeart/2005/8/layout/list1"/>
    <dgm:cxn modelId="{431B83CA-5754-4676-80DF-8AAB63B1B682}" type="presParOf" srcId="{06E5C5E9-9B83-446C-A934-20B7124FE4BE}" destId="{F1E4775B-A104-4E34-B4E0-784110648AF8}" srcOrd="7" destOrd="0" presId="urn:microsoft.com/office/officeart/2005/8/layout/list1"/>
    <dgm:cxn modelId="{035C7AFB-A417-40E1-8FBA-C9CBCC18D2DD}" type="presParOf" srcId="{06E5C5E9-9B83-446C-A934-20B7124FE4BE}" destId="{BE20E5C0-F99C-4C25-A2FB-EB778D7399BA}" srcOrd="8" destOrd="0" presId="urn:microsoft.com/office/officeart/2005/8/layout/list1"/>
    <dgm:cxn modelId="{624B7654-AA8B-45A8-8D8B-91C4588800EF}" type="presParOf" srcId="{BE20E5C0-F99C-4C25-A2FB-EB778D7399BA}" destId="{B0E5DFED-6411-4D1C-ACD6-D608F2431F13}" srcOrd="0" destOrd="0" presId="urn:microsoft.com/office/officeart/2005/8/layout/list1"/>
    <dgm:cxn modelId="{BA034E8F-D622-4980-8422-4E253225F933}" type="presParOf" srcId="{BE20E5C0-F99C-4C25-A2FB-EB778D7399BA}" destId="{F7047AE7-AABF-4F17-A0FC-063DEA4E88D7}" srcOrd="1" destOrd="0" presId="urn:microsoft.com/office/officeart/2005/8/layout/list1"/>
    <dgm:cxn modelId="{CC485B10-0456-4C6B-8159-6AFFB2D72F2C}" type="presParOf" srcId="{06E5C5E9-9B83-446C-A934-20B7124FE4BE}" destId="{6D3865A0-0B62-4A68-A0C2-04209CC5EF2E}" srcOrd="9" destOrd="0" presId="urn:microsoft.com/office/officeart/2005/8/layout/list1"/>
    <dgm:cxn modelId="{19973B9C-60FA-4189-ACEE-1A041CF5F0F3}" type="presParOf" srcId="{06E5C5E9-9B83-446C-A934-20B7124FE4BE}" destId="{27A5941B-3A1C-46B2-ABD7-23C9F5B6191F}" srcOrd="10" destOrd="0" presId="urn:microsoft.com/office/officeart/2005/8/layout/list1"/>
    <dgm:cxn modelId="{7AC4768A-5985-4F3A-995F-280D678A7730}" type="presParOf" srcId="{06E5C5E9-9B83-446C-A934-20B7124FE4BE}" destId="{B4F42901-8A46-4BA5-BEE9-7D406D6BE92C}" srcOrd="11" destOrd="0" presId="urn:microsoft.com/office/officeart/2005/8/layout/list1"/>
    <dgm:cxn modelId="{54BA431F-D1E0-40C2-8001-C383EB8040F2}" type="presParOf" srcId="{06E5C5E9-9B83-446C-A934-20B7124FE4BE}" destId="{BEB7D33F-2563-47ED-A60B-815F0B2F5344}" srcOrd="12" destOrd="0" presId="urn:microsoft.com/office/officeart/2005/8/layout/list1"/>
    <dgm:cxn modelId="{40506FF4-3215-49BB-9744-47870C5DDC03}" type="presParOf" srcId="{BEB7D33F-2563-47ED-A60B-815F0B2F5344}" destId="{9E456AA0-DE46-4BEC-8C3D-FBAC34651626}" srcOrd="0" destOrd="0" presId="urn:microsoft.com/office/officeart/2005/8/layout/list1"/>
    <dgm:cxn modelId="{A84615AD-B33C-4F74-B83B-C58A458105CD}" type="presParOf" srcId="{BEB7D33F-2563-47ED-A60B-815F0B2F5344}" destId="{23CB6389-0172-41EC-A2EE-9BBC7C4ECADA}" srcOrd="1" destOrd="0" presId="urn:microsoft.com/office/officeart/2005/8/layout/list1"/>
    <dgm:cxn modelId="{1F2C92A2-B05B-4B62-97F9-F433C7F88603}" type="presParOf" srcId="{06E5C5E9-9B83-446C-A934-20B7124FE4BE}" destId="{D2D40D5C-DB23-4C46-8C74-BE13C1F78C40}" srcOrd="13" destOrd="0" presId="urn:microsoft.com/office/officeart/2005/8/layout/list1"/>
    <dgm:cxn modelId="{0568F291-331F-44EF-9EF9-3004EACEC00F}" type="presParOf" srcId="{06E5C5E9-9B83-446C-A934-20B7124FE4BE}" destId="{8AB75ACB-AC8C-499D-9F3B-00FAFD8E1B5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C5C777-B82A-4BEC-8420-39FBFBA24FE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BD7C1F77-EC86-48FA-827A-2CAFE41C419E}">
      <dgm:prSet phldrT="[Текст]" custT="1"/>
      <dgm:spPr/>
      <dgm:t>
        <a:bodyPr/>
        <a:lstStyle/>
        <a:p>
          <a:r>
            <a:rPr lang="uk-UA" sz="2400" b="1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1. </a:t>
          </a:r>
          <a:r>
            <a:rPr lang="uk-UA" sz="2400" b="1" i="1" u="sng" dirty="0" smtClean="0"/>
            <a:t>діагностику когнітивної сфери </a:t>
          </a:r>
          <a:r>
            <a:rPr lang="uk-UA" sz="2400" b="1" i="1" dirty="0" smtClean="0"/>
            <a:t>дитини, в тому </a:t>
          </a:r>
        </a:p>
        <a:p>
          <a:r>
            <a:rPr lang="uk-UA" sz="2400" b="1" i="1" dirty="0" smtClean="0"/>
            <a:t>числі коефіцієнта її інтелекту </a:t>
          </a:r>
          <a:r>
            <a:rPr lang="uk-UA" sz="2400" b="1" dirty="0" smtClean="0"/>
            <a:t>(визначення рівня </a:t>
          </a:r>
        </a:p>
        <a:p>
          <a:r>
            <a:rPr lang="uk-UA" sz="2400" b="1" dirty="0" smtClean="0"/>
            <a:t>сформованості таких пізнавальних процесів, </a:t>
          </a:r>
        </a:p>
        <a:p>
          <a:r>
            <a:rPr lang="uk-UA" sz="2400" b="1" dirty="0" smtClean="0"/>
            <a:t>як сприйняття, пам’ять, мислення, уява, увага)</a:t>
          </a:r>
          <a:r>
            <a:rPr lang="uk-UA" sz="2400" b="1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; </a:t>
          </a:r>
          <a:endParaRPr lang="uk-UA" sz="2400" b="1" dirty="0">
            <a:latin typeface="Century Gothic" panose="020B0502020202020204" pitchFamily="34" charset="0"/>
          </a:endParaRPr>
        </a:p>
      </dgm:t>
    </dgm:pt>
    <dgm:pt modelId="{B9C7E34B-C1FC-4ECE-881D-7432A8BB2922}" type="parTrans" cxnId="{A76CDAB5-50CF-4462-BFD2-E9C33DAACD5E}">
      <dgm:prSet/>
      <dgm:spPr/>
      <dgm:t>
        <a:bodyPr/>
        <a:lstStyle/>
        <a:p>
          <a:endParaRPr lang="uk-UA"/>
        </a:p>
      </dgm:t>
    </dgm:pt>
    <dgm:pt modelId="{4F06EE75-B5AC-4C18-AD66-9790CEC06D4E}" type="sibTrans" cxnId="{A76CDAB5-50CF-4462-BFD2-E9C33DAACD5E}">
      <dgm:prSet/>
      <dgm:spPr/>
      <dgm:t>
        <a:bodyPr/>
        <a:lstStyle/>
        <a:p>
          <a:endParaRPr lang="uk-UA"/>
        </a:p>
      </dgm:t>
    </dgm:pt>
    <dgm:pt modelId="{385B07B1-A609-4230-9E6F-A7C0ED3B49AF}" type="pres">
      <dgm:prSet presAssocID="{DFC5C777-B82A-4BEC-8420-39FBFBA24F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FBE15FD-3211-4D28-ACDF-A5466BB4816A}" type="pres">
      <dgm:prSet presAssocID="{BD7C1F77-EC86-48FA-827A-2CAFE41C419E}" presName="parentLin" presStyleCnt="0"/>
      <dgm:spPr/>
    </dgm:pt>
    <dgm:pt modelId="{20E31FBF-7D00-43C6-B298-2773036090E6}" type="pres">
      <dgm:prSet presAssocID="{BD7C1F77-EC86-48FA-827A-2CAFE41C419E}" presName="parentLeftMargin" presStyleLbl="node1" presStyleIdx="0" presStyleCnt="1"/>
      <dgm:spPr/>
      <dgm:t>
        <a:bodyPr/>
        <a:lstStyle/>
        <a:p>
          <a:endParaRPr lang="uk-UA"/>
        </a:p>
      </dgm:t>
    </dgm:pt>
    <dgm:pt modelId="{5EDAF915-5A79-4B29-8658-F4D8B7CF8362}" type="pres">
      <dgm:prSet presAssocID="{BD7C1F77-EC86-48FA-827A-2CAFE41C419E}" presName="parentText" presStyleLbl="node1" presStyleIdx="0" presStyleCnt="1" custScaleX="162902" custScaleY="316424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14BE744-04EB-44AB-B1B4-BB3C00A9E592}" type="pres">
      <dgm:prSet presAssocID="{BD7C1F77-EC86-48FA-827A-2CAFE41C419E}" presName="negativeSpace" presStyleCnt="0"/>
      <dgm:spPr/>
    </dgm:pt>
    <dgm:pt modelId="{84B37518-7FB2-43AD-A044-67013E7EC902}" type="pres">
      <dgm:prSet presAssocID="{BD7C1F77-EC86-48FA-827A-2CAFE41C419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76CDAB5-50CF-4462-BFD2-E9C33DAACD5E}" srcId="{DFC5C777-B82A-4BEC-8420-39FBFBA24FED}" destId="{BD7C1F77-EC86-48FA-827A-2CAFE41C419E}" srcOrd="0" destOrd="0" parTransId="{B9C7E34B-C1FC-4ECE-881D-7432A8BB2922}" sibTransId="{4F06EE75-B5AC-4C18-AD66-9790CEC06D4E}"/>
    <dgm:cxn modelId="{4AEB876E-77F2-43C3-A066-E83577D90AAA}" type="presOf" srcId="{BD7C1F77-EC86-48FA-827A-2CAFE41C419E}" destId="{5EDAF915-5A79-4B29-8658-F4D8B7CF8362}" srcOrd="1" destOrd="0" presId="urn:microsoft.com/office/officeart/2005/8/layout/list1"/>
    <dgm:cxn modelId="{D1A09785-C22E-4873-8629-7B4400833FAD}" type="presOf" srcId="{DFC5C777-B82A-4BEC-8420-39FBFBA24FED}" destId="{385B07B1-A609-4230-9E6F-A7C0ED3B49AF}" srcOrd="0" destOrd="0" presId="urn:microsoft.com/office/officeart/2005/8/layout/list1"/>
    <dgm:cxn modelId="{B21E0DA4-65EC-482D-87CB-9D1E1E4DF6ED}" type="presOf" srcId="{BD7C1F77-EC86-48FA-827A-2CAFE41C419E}" destId="{20E31FBF-7D00-43C6-B298-2773036090E6}" srcOrd="0" destOrd="0" presId="urn:microsoft.com/office/officeart/2005/8/layout/list1"/>
    <dgm:cxn modelId="{9AB3F689-D2C9-45B3-9BF3-B5EA3E33EA90}" type="presParOf" srcId="{385B07B1-A609-4230-9E6F-A7C0ED3B49AF}" destId="{0FBE15FD-3211-4D28-ACDF-A5466BB4816A}" srcOrd="0" destOrd="0" presId="urn:microsoft.com/office/officeart/2005/8/layout/list1"/>
    <dgm:cxn modelId="{1240C894-191C-4B9A-98FE-FB56ADAF89FE}" type="presParOf" srcId="{0FBE15FD-3211-4D28-ACDF-A5466BB4816A}" destId="{20E31FBF-7D00-43C6-B298-2773036090E6}" srcOrd="0" destOrd="0" presId="urn:microsoft.com/office/officeart/2005/8/layout/list1"/>
    <dgm:cxn modelId="{B69A35AF-C053-42D8-A1F0-11E904C5FE31}" type="presParOf" srcId="{0FBE15FD-3211-4D28-ACDF-A5466BB4816A}" destId="{5EDAF915-5A79-4B29-8658-F4D8B7CF8362}" srcOrd="1" destOrd="0" presId="urn:microsoft.com/office/officeart/2005/8/layout/list1"/>
    <dgm:cxn modelId="{73D0D335-FF24-408A-A2B8-7FA479EFF9A7}" type="presParOf" srcId="{385B07B1-A609-4230-9E6F-A7C0ED3B49AF}" destId="{C14BE744-04EB-44AB-B1B4-BB3C00A9E592}" srcOrd="1" destOrd="0" presId="urn:microsoft.com/office/officeart/2005/8/layout/list1"/>
    <dgm:cxn modelId="{1916975F-2351-4BBC-B5AE-6736D3078EF4}" type="presParOf" srcId="{385B07B1-A609-4230-9E6F-A7C0ED3B49AF}" destId="{84B37518-7FB2-43AD-A044-67013E7EC902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C5C777-B82A-4BEC-8420-39FBFBA24FED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3F3E96DD-3EB5-4A28-8D9A-5BECFE66570B}">
      <dgm:prSet custT="1"/>
      <dgm:spPr>
        <a:solidFill>
          <a:schemeClr val="accent5"/>
        </a:solidFill>
      </dgm:spPr>
      <dgm:t>
        <a:bodyPr/>
        <a:lstStyle/>
        <a:p>
          <a:r>
            <a:rPr lang="uk-UA" sz="2400" b="1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2. </a:t>
          </a:r>
          <a:r>
            <a:rPr lang="uk-UA" sz="2400" b="1" i="1" u="sng" dirty="0" smtClean="0"/>
            <a:t>діагностику емоційно-вольової сфери </a:t>
          </a:r>
          <a:r>
            <a:rPr lang="uk-UA" sz="2000" b="1" i="1" dirty="0" smtClean="0"/>
            <a:t>дитини </a:t>
          </a:r>
        </a:p>
        <a:p>
          <a:r>
            <a:rPr lang="uk-UA" sz="2400" b="1" dirty="0" smtClean="0"/>
            <a:t>(емоційні реакції та розлади, здатність дитини </a:t>
          </a:r>
        </a:p>
        <a:p>
          <a:r>
            <a:rPr lang="uk-UA" sz="2400" b="1" dirty="0" smtClean="0"/>
            <a:t>до вольового зусилля, прояви відхилень від </a:t>
          </a:r>
        </a:p>
        <a:p>
          <a:r>
            <a:rPr lang="uk-UA" sz="2400" b="1" dirty="0" smtClean="0"/>
            <a:t>норм поведінки).</a:t>
          </a:r>
          <a:endParaRPr lang="uk-UA" sz="2400" b="1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gm:t>
    </dgm:pt>
    <dgm:pt modelId="{176FAB90-281C-480E-9FA5-F603EDA0ED28}" type="parTrans" cxnId="{C7F23C33-7AFC-46AC-98B9-9A0DAA4D86AD}">
      <dgm:prSet/>
      <dgm:spPr/>
      <dgm:t>
        <a:bodyPr/>
        <a:lstStyle/>
        <a:p>
          <a:endParaRPr lang="uk-UA"/>
        </a:p>
      </dgm:t>
    </dgm:pt>
    <dgm:pt modelId="{C683430F-625C-40BF-A31D-3EB417BD4825}" type="sibTrans" cxnId="{C7F23C33-7AFC-46AC-98B9-9A0DAA4D86AD}">
      <dgm:prSet/>
      <dgm:spPr/>
      <dgm:t>
        <a:bodyPr/>
        <a:lstStyle/>
        <a:p>
          <a:endParaRPr lang="uk-UA"/>
        </a:p>
      </dgm:t>
    </dgm:pt>
    <dgm:pt modelId="{385B07B1-A609-4230-9E6F-A7C0ED3B49AF}" type="pres">
      <dgm:prSet presAssocID="{DFC5C777-B82A-4BEC-8420-39FBFBA24FE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1012619-B510-4FFB-A5A7-4EEBC32F04DE}" type="pres">
      <dgm:prSet presAssocID="{3F3E96DD-3EB5-4A28-8D9A-5BECFE66570B}" presName="parentLin" presStyleCnt="0"/>
      <dgm:spPr/>
    </dgm:pt>
    <dgm:pt modelId="{490C4BF4-CB02-436A-AA63-816F9CBAA6BD}" type="pres">
      <dgm:prSet presAssocID="{3F3E96DD-3EB5-4A28-8D9A-5BECFE66570B}" presName="parentLeftMargin" presStyleLbl="node1" presStyleIdx="0" presStyleCnt="1"/>
      <dgm:spPr/>
      <dgm:t>
        <a:bodyPr/>
        <a:lstStyle/>
        <a:p>
          <a:endParaRPr lang="uk-UA"/>
        </a:p>
      </dgm:t>
    </dgm:pt>
    <dgm:pt modelId="{70B3DF42-56E9-4491-B69B-BBB816AFC78C}" type="pres">
      <dgm:prSet presAssocID="{3F3E96DD-3EB5-4A28-8D9A-5BECFE66570B}" presName="parentText" presStyleLbl="node1" presStyleIdx="0" presStyleCnt="1" custScaleX="141696" custScaleY="155299" custLinFactNeighborX="81834" custLinFactNeighborY="-5580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B8A9C41-EDF6-4709-A6BF-25EC27E8B7FE}" type="pres">
      <dgm:prSet presAssocID="{3F3E96DD-3EB5-4A28-8D9A-5BECFE66570B}" presName="negativeSpace" presStyleCnt="0"/>
      <dgm:spPr/>
    </dgm:pt>
    <dgm:pt modelId="{8C841253-6DB1-4A7E-AB83-01E482E2A55A}" type="pres">
      <dgm:prSet presAssocID="{3F3E96DD-3EB5-4A28-8D9A-5BECFE66570B}" presName="childText" presStyleLbl="conFgAcc1" presStyleIdx="0" presStyleCnt="1" custScaleX="805">
        <dgm:presLayoutVars>
          <dgm:bulletEnabled val="1"/>
        </dgm:presLayoutVars>
      </dgm:prSet>
      <dgm:spPr/>
    </dgm:pt>
  </dgm:ptLst>
  <dgm:cxnLst>
    <dgm:cxn modelId="{C7F23C33-7AFC-46AC-98B9-9A0DAA4D86AD}" srcId="{DFC5C777-B82A-4BEC-8420-39FBFBA24FED}" destId="{3F3E96DD-3EB5-4A28-8D9A-5BECFE66570B}" srcOrd="0" destOrd="0" parTransId="{176FAB90-281C-480E-9FA5-F603EDA0ED28}" sibTransId="{C683430F-625C-40BF-A31D-3EB417BD4825}"/>
    <dgm:cxn modelId="{4D61BC01-DD72-4496-8D66-0DAB45508B5C}" type="presOf" srcId="{DFC5C777-B82A-4BEC-8420-39FBFBA24FED}" destId="{385B07B1-A609-4230-9E6F-A7C0ED3B49AF}" srcOrd="0" destOrd="0" presId="urn:microsoft.com/office/officeart/2005/8/layout/list1"/>
    <dgm:cxn modelId="{BAAEFECB-D264-4ED3-8C50-11A441A6A43E}" type="presOf" srcId="{3F3E96DD-3EB5-4A28-8D9A-5BECFE66570B}" destId="{70B3DF42-56E9-4491-B69B-BBB816AFC78C}" srcOrd="1" destOrd="0" presId="urn:microsoft.com/office/officeart/2005/8/layout/list1"/>
    <dgm:cxn modelId="{C1994D19-F24A-454B-B8EA-09E31109B7DD}" type="presOf" srcId="{3F3E96DD-3EB5-4A28-8D9A-5BECFE66570B}" destId="{490C4BF4-CB02-436A-AA63-816F9CBAA6BD}" srcOrd="0" destOrd="0" presId="urn:microsoft.com/office/officeart/2005/8/layout/list1"/>
    <dgm:cxn modelId="{F1D8C5FE-84DC-48B2-AFBC-62CE7F74305E}" type="presParOf" srcId="{385B07B1-A609-4230-9E6F-A7C0ED3B49AF}" destId="{F1012619-B510-4FFB-A5A7-4EEBC32F04DE}" srcOrd="0" destOrd="0" presId="urn:microsoft.com/office/officeart/2005/8/layout/list1"/>
    <dgm:cxn modelId="{B9C10895-3BB4-42C8-9B0F-B72F7BAD56E3}" type="presParOf" srcId="{F1012619-B510-4FFB-A5A7-4EEBC32F04DE}" destId="{490C4BF4-CB02-436A-AA63-816F9CBAA6BD}" srcOrd="0" destOrd="0" presId="urn:microsoft.com/office/officeart/2005/8/layout/list1"/>
    <dgm:cxn modelId="{7F0F7702-9297-4C16-99CF-3DF0C3E84CBF}" type="presParOf" srcId="{F1012619-B510-4FFB-A5A7-4EEBC32F04DE}" destId="{70B3DF42-56E9-4491-B69B-BBB816AFC78C}" srcOrd="1" destOrd="0" presId="urn:microsoft.com/office/officeart/2005/8/layout/list1"/>
    <dgm:cxn modelId="{746143B9-8691-46CB-B9A3-A33877C2F558}" type="presParOf" srcId="{385B07B1-A609-4230-9E6F-A7C0ED3B49AF}" destId="{4B8A9C41-EDF6-4709-A6BF-25EC27E8B7FE}" srcOrd="1" destOrd="0" presId="urn:microsoft.com/office/officeart/2005/8/layout/list1"/>
    <dgm:cxn modelId="{B27E2869-C24F-47D7-9390-D5C6A3B95F99}" type="presParOf" srcId="{385B07B1-A609-4230-9E6F-A7C0ED3B49AF}" destId="{8C841253-6DB1-4A7E-AB83-01E482E2A55A}" srcOrd="2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C8FA0-B554-455C-BF2C-BD83458D57DD}">
      <dsp:nvSpPr>
        <dsp:cNvPr id="0" name=""/>
        <dsp:cNvSpPr/>
      </dsp:nvSpPr>
      <dsp:spPr>
        <a:xfrm>
          <a:off x="0" y="1117473"/>
          <a:ext cx="114554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91D159-D7ED-400E-8950-0CF9B0AD1B2C}">
      <dsp:nvSpPr>
        <dsp:cNvPr id="0" name=""/>
        <dsp:cNvSpPr/>
      </dsp:nvSpPr>
      <dsp:spPr>
        <a:xfrm>
          <a:off x="545362" y="100747"/>
          <a:ext cx="10907230" cy="120996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091" tIns="0" rIns="303091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1. Постанова </a:t>
          </a:r>
          <a:r>
            <a:rPr lang="uk-UA" altLang="uk-UA" sz="2000" b="1" kern="1200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Кабінету Міністрів України від 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12</a:t>
          </a:r>
          <a:r>
            <a:rPr lang="uk-UA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07</a:t>
          </a:r>
          <a:r>
            <a:rPr lang="uk-UA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.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2017 </a:t>
          </a:r>
          <a:r>
            <a:rPr lang="uk-UA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№ 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545 «Про </a:t>
          </a:r>
          <a:r>
            <a:rPr lang="uk-UA" altLang="uk-UA" sz="2000" b="1" kern="1200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затвердження положення 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про </a:t>
          </a:r>
          <a:r>
            <a:rPr lang="uk-UA" altLang="uk-UA" sz="2000" b="1" kern="1200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інклюзивно-ресурсний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центр» (визначає</a:t>
          </a:r>
          <a:r>
            <a:rPr lang="uk-UA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п</a:t>
          </a:r>
          <a:r>
            <a:rPr lang="uk-UA" altLang="uk-UA" sz="2000" b="1" kern="1200" noProof="0" dirty="0" err="1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орядок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</a:t>
          </a:r>
          <a:r>
            <a:rPr lang="uk-UA" altLang="uk-UA" sz="2000" b="1" kern="1200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утворення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 та </a:t>
          </a:r>
          <a:r>
            <a:rPr lang="uk-UA" altLang="uk-UA" sz="2000" b="1" kern="1200" noProof="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припинення, основні засади, а також правовий </a:t>
          </a:r>
          <a:r>
            <a:rPr lang="ru-RU" altLang="uk-UA" sz="20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статус ІРЦ)</a:t>
          </a:r>
          <a:endParaRPr lang="uk-UA" sz="20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>
        <a:off x="604428" y="159813"/>
        <a:ext cx="10789098" cy="1091833"/>
      </dsp:txXfrm>
    </dsp:sp>
    <dsp:sp modelId="{478B727D-83B4-41DE-B158-95B778F9984A}">
      <dsp:nvSpPr>
        <dsp:cNvPr id="0" name=""/>
        <dsp:cNvSpPr/>
      </dsp:nvSpPr>
      <dsp:spPr>
        <a:xfrm>
          <a:off x="0" y="2398558"/>
          <a:ext cx="114554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8136B2-C962-45AA-A9B4-4D3C80CFB7C3}">
      <dsp:nvSpPr>
        <dsp:cNvPr id="0" name=""/>
        <dsp:cNvSpPr/>
      </dsp:nvSpPr>
      <dsp:spPr>
        <a:xfrm>
          <a:off x="548169" y="1706712"/>
          <a:ext cx="10907230" cy="10608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091" tIns="0" rIns="303091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22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2. Зміни до Положення про інклюзивно-ресурсний центр, затверджені постановою Кабінету Міністрів України  від 22.09. 2018  № 617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599955" y="1758498"/>
        <a:ext cx="10803658" cy="957273"/>
      </dsp:txXfrm>
    </dsp:sp>
    <dsp:sp modelId="{91078DA8-F807-4CFC-B236-AC8EA7D6C3EC}">
      <dsp:nvSpPr>
        <dsp:cNvPr id="0" name=""/>
        <dsp:cNvSpPr/>
      </dsp:nvSpPr>
      <dsp:spPr>
        <a:xfrm>
          <a:off x="0" y="4050700"/>
          <a:ext cx="114554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92534-D2E2-4775-9779-7D90540B3DED}">
      <dsp:nvSpPr>
        <dsp:cNvPr id="0" name=""/>
        <dsp:cNvSpPr/>
      </dsp:nvSpPr>
      <dsp:spPr>
        <a:xfrm>
          <a:off x="545362" y="3163558"/>
          <a:ext cx="10907230" cy="125614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091" tIns="0" rIns="303091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22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3. Постанова  КМУ від 21.02.2018 № 88 «Деякі питання використання субвенції з державного бюджету місцевим бюджетам  на надання державної підтримки особам з особливими освітніми потребами у 2018 році» 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606682" y="3224878"/>
        <a:ext cx="10784590" cy="1133502"/>
      </dsp:txXfrm>
    </dsp:sp>
    <dsp:sp modelId="{AAD6CCFA-6A93-4F03-A5B6-7125F56ADBD3}">
      <dsp:nvSpPr>
        <dsp:cNvPr id="0" name=""/>
        <dsp:cNvSpPr/>
      </dsp:nvSpPr>
      <dsp:spPr>
        <a:xfrm>
          <a:off x="0" y="5184700"/>
          <a:ext cx="11455400" cy="630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15D42-848B-4951-993C-B629D4B5139D}">
      <dsp:nvSpPr>
        <dsp:cNvPr id="0" name=""/>
        <dsp:cNvSpPr/>
      </dsp:nvSpPr>
      <dsp:spPr>
        <a:xfrm>
          <a:off x="545362" y="4815700"/>
          <a:ext cx="10907230" cy="7380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3091" tIns="0" rIns="303091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altLang="uk-UA" sz="2200" b="1" kern="1200" dirty="0" smtClean="0">
              <a:solidFill>
                <a:schemeClr val="bg1"/>
              </a:solidFill>
              <a:latin typeface="Century Gothic" panose="020B0502020202020204" pitchFamily="34" charset="0"/>
              <a:cs typeface="Times New Roman" panose="02020603050405020304" pitchFamily="18" charset="0"/>
            </a:rPr>
            <a:t>4. Наказ МОНУ від 06.09.2018 № 977 «Деякі питання комплексної оцінки розвитку дітей з особливими освітніми потребами»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581388" y="4851726"/>
        <a:ext cx="10835178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37518-7FB2-43AD-A044-67013E7EC902}">
      <dsp:nvSpPr>
        <dsp:cNvPr id="0" name=""/>
        <dsp:cNvSpPr/>
      </dsp:nvSpPr>
      <dsp:spPr>
        <a:xfrm>
          <a:off x="0" y="842553"/>
          <a:ext cx="935577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DAF915-5A79-4B29-8658-F4D8B7CF8362}">
      <dsp:nvSpPr>
        <dsp:cNvPr id="0" name=""/>
        <dsp:cNvSpPr/>
      </dsp:nvSpPr>
      <dsp:spPr>
        <a:xfrm>
          <a:off x="450429" y="53412"/>
          <a:ext cx="8898598" cy="10105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538" tIns="0" rIns="2475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проведення комплексної психолого-педагогічної оцінки розвитку дитини (далі - комплексна оцінка); </a:t>
          </a:r>
          <a:endParaRPr lang="uk-UA" sz="2400" b="1" kern="1200" dirty="0">
            <a:latin typeface="Century Gothic" panose="020B0502020202020204" pitchFamily="34" charset="0"/>
          </a:endParaRPr>
        </a:p>
      </dsp:txBody>
      <dsp:txXfrm>
        <a:off x="499759" y="102742"/>
        <a:ext cx="8799938" cy="911880"/>
      </dsp:txXfrm>
    </dsp:sp>
    <dsp:sp modelId="{8C841253-6DB1-4A7E-AB83-01E482E2A55A}">
      <dsp:nvSpPr>
        <dsp:cNvPr id="0" name=""/>
        <dsp:cNvSpPr/>
      </dsp:nvSpPr>
      <dsp:spPr>
        <a:xfrm>
          <a:off x="0" y="2050886"/>
          <a:ext cx="935577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3DF42-56E9-4491-B69B-BBB816AFC78C}">
      <dsp:nvSpPr>
        <dsp:cNvPr id="0" name=""/>
        <dsp:cNvSpPr/>
      </dsp:nvSpPr>
      <dsp:spPr>
        <a:xfrm>
          <a:off x="444947" y="1301553"/>
          <a:ext cx="8903546" cy="97073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538" tIns="0" rIns="2475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надання психолого-педагогічних, корекційно-</a:t>
          </a:r>
          <a:r>
            <a:rPr lang="uk-UA" sz="2400" b="1" kern="1200" dirty="0" err="1" smtClean="0"/>
            <a:t>розвиткових</a:t>
          </a:r>
          <a:r>
            <a:rPr lang="uk-UA" sz="2400" b="1" kern="1200" dirty="0" smtClean="0"/>
            <a:t> послуг;</a:t>
          </a:r>
          <a:endParaRPr lang="uk-UA" sz="2400" b="1" kern="1200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492334" y="1348940"/>
        <a:ext cx="8808772" cy="875958"/>
      </dsp:txXfrm>
    </dsp:sp>
    <dsp:sp modelId="{598CA980-7A9A-4171-9703-16746D91684F}">
      <dsp:nvSpPr>
        <dsp:cNvPr id="0" name=""/>
        <dsp:cNvSpPr/>
      </dsp:nvSpPr>
      <dsp:spPr>
        <a:xfrm>
          <a:off x="0" y="3108680"/>
          <a:ext cx="9355771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4B689-3B9D-424C-928E-A6C484F173FB}">
      <dsp:nvSpPr>
        <dsp:cNvPr id="0" name=""/>
        <dsp:cNvSpPr/>
      </dsp:nvSpPr>
      <dsp:spPr>
        <a:xfrm>
          <a:off x="456824" y="2509886"/>
          <a:ext cx="8895309" cy="93449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538" tIns="0" rIns="247538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забезпечення їх системного кваліфікованого супроводу.</a:t>
          </a:r>
          <a:endParaRPr lang="uk-UA" sz="2400" b="1" kern="1200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502442" y="2555504"/>
        <a:ext cx="8804073" cy="8432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078DA8-F807-4CFC-B236-AC8EA7D6C3EC}">
      <dsp:nvSpPr>
        <dsp:cNvPr id="0" name=""/>
        <dsp:cNvSpPr/>
      </dsp:nvSpPr>
      <dsp:spPr>
        <a:xfrm>
          <a:off x="0" y="390200"/>
          <a:ext cx="9664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92534-D2E2-4775-9779-7D90540B3DED}">
      <dsp:nvSpPr>
        <dsp:cNvPr id="0" name=""/>
        <dsp:cNvSpPr/>
      </dsp:nvSpPr>
      <dsp:spPr>
        <a:xfrm>
          <a:off x="460111" y="6892"/>
          <a:ext cx="9202219" cy="73754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712" tIns="0" rIns="25571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визначення особливих освітніх потреб;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496115" y="42896"/>
        <a:ext cx="9130211" cy="665540"/>
      </dsp:txXfrm>
    </dsp:sp>
    <dsp:sp modelId="{AAD6CCFA-6A93-4F03-A5B6-7125F56ADBD3}">
      <dsp:nvSpPr>
        <dsp:cNvPr id="0" name=""/>
        <dsp:cNvSpPr/>
      </dsp:nvSpPr>
      <dsp:spPr>
        <a:xfrm>
          <a:off x="0" y="1478840"/>
          <a:ext cx="9664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15D42-848B-4951-993C-B629D4B5139D}">
      <dsp:nvSpPr>
        <dsp:cNvPr id="0" name=""/>
        <dsp:cNvSpPr/>
      </dsp:nvSpPr>
      <dsp:spPr>
        <a:xfrm>
          <a:off x="460111" y="1124600"/>
          <a:ext cx="9202219" cy="7084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712" tIns="0" rIns="25571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визначення сильних та слабких сторін дитини</a:t>
          </a:r>
          <a:r>
            <a:rPr lang="uk-UA" sz="2200" kern="1200" dirty="0" smtClean="0"/>
            <a:t>;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494696" y="1159185"/>
        <a:ext cx="9133049" cy="639310"/>
      </dsp:txXfrm>
    </dsp:sp>
    <dsp:sp modelId="{27A5941B-3A1C-46B2-ABD7-23C9F5B6191F}">
      <dsp:nvSpPr>
        <dsp:cNvPr id="0" name=""/>
        <dsp:cNvSpPr/>
      </dsp:nvSpPr>
      <dsp:spPr>
        <a:xfrm>
          <a:off x="0" y="2567480"/>
          <a:ext cx="9664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47AE7-AABF-4F17-A0FC-063DEA4E88D7}">
      <dsp:nvSpPr>
        <dsp:cNvPr id="0" name=""/>
        <dsp:cNvSpPr/>
      </dsp:nvSpPr>
      <dsp:spPr>
        <a:xfrm>
          <a:off x="460111" y="2213240"/>
          <a:ext cx="9202219" cy="7084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712" tIns="0" rIns="25571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визначення оптимального освітнього маршруту;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494696" y="2247825"/>
        <a:ext cx="9133049" cy="639310"/>
      </dsp:txXfrm>
    </dsp:sp>
    <dsp:sp modelId="{8AB75ACB-AC8C-499D-9F3B-00FAFD8E1B52}">
      <dsp:nvSpPr>
        <dsp:cNvPr id="0" name=""/>
        <dsp:cNvSpPr/>
      </dsp:nvSpPr>
      <dsp:spPr>
        <a:xfrm>
          <a:off x="0" y="3656120"/>
          <a:ext cx="9664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CB6389-0172-41EC-A2EE-9BBC7C4ECADA}">
      <dsp:nvSpPr>
        <dsp:cNvPr id="0" name=""/>
        <dsp:cNvSpPr/>
      </dsp:nvSpPr>
      <dsp:spPr>
        <a:xfrm>
          <a:off x="460111" y="3301880"/>
          <a:ext cx="9202219" cy="7084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5712" tIns="0" rIns="25571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/>
            <a:t>забезпечення індивідуального підходу до кожної дитини.</a:t>
          </a:r>
          <a:endParaRPr lang="ru-RU" altLang="uk-UA" sz="2200" b="1" kern="1200" dirty="0">
            <a:solidFill>
              <a:schemeClr val="bg1"/>
            </a:solidFill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494696" y="3336465"/>
        <a:ext cx="9133049" cy="6393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B37518-7FB2-43AD-A044-67013E7EC902}">
      <dsp:nvSpPr>
        <dsp:cNvPr id="0" name=""/>
        <dsp:cNvSpPr/>
      </dsp:nvSpPr>
      <dsp:spPr>
        <a:xfrm>
          <a:off x="0" y="2691702"/>
          <a:ext cx="11860785" cy="85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DAF915-5A79-4B29-8658-F4D8B7CF8362}">
      <dsp:nvSpPr>
        <dsp:cNvPr id="0" name=""/>
        <dsp:cNvSpPr/>
      </dsp:nvSpPr>
      <dsp:spPr>
        <a:xfrm>
          <a:off x="498060" y="17657"/>
          <a:ext cx="11358902" cy="317588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3817" tIns="0" rIns="313817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1. </a:t>
          </a:r>
          <a:r>
            <a:rPr lang="uk-UA" sz="2400" b="1" i="1" u="sng" kern="1200" dirty="0" smtClean="0"/>
            <a:t>діагностику когнітивної сфери </a:t>
          </a:r>
          <a:r>
            <a:rPr lang="uk-UA" sz="2400" b="1" i="1" kern="1200" dirty="0" smtClean="0"/>
            <a:t>дитини, в тому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/>
            <a:t>числі коефіцієнта її інтелекту </a:t>
          </a:r>
          <a:r>
            <a:rPr lang="uk-UA" sz="2400" b="1" kern="1200" dirty="0" smtClean="0"/>
            <a:t>(визначення рівня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сформованості таких пізнавальних процесів,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як сприйняття, пам’ять, мислення, уява, увага)</a:t>
          </a:r>
          <a:r>
            <a:rPr lang="uk-UA" sz="2400" b="1" kern="1200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; </a:t>
          </a:r>
          <a:endParaRPr lang="uk-UA" sz="2400" b="1" kern="1200" dirty="0">
            <a:latin typeface="Century Gothic" panose="020B0502020202020204" pitchFamily="34" charset="0"/>
          </a:endParaRPr>
        </a:p>
      </dsp:txBody>
      <dsp:txXfrm>
        <a:off x="653094" y="172691"/>
        <a:ext cx="11048834" cy="28658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841253-6DB1-4A7E-AB83-01E482E2A55A}">
      <dsp:nvSpPr>
        <dsp:cNvPr id="0" name=""/>
        <dsp:cNvSpPr/>
      </dsp:nvSpPr>
      <dsp:spPr>
        <a:xfrm>
          <a:off x="0" y="2094820"/>
          <a:ext cx="95127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3DF42-56E9-4491-B69B-BBB816AFC78C}">
      <dsp:nvSpPr>
        <dsp:cNvPr id="0" name=""/>
        <dsp:cNvSpPr/>
      </dsp:nvSpPr>
      <dsp:spPr>
        <a:xfrm>
          <a:off x="576795" y="5"/>
          <a:ext cx="11240301" cy="2934032"/>
        </a:xfrm>
        <a:prstGeom prst="roundRect">
          <a:avLst/>
        </a:prstGeom>
        <a:solidFill>
          <a:schemeClr val="accent5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2661" tIns="0" rIns="312661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Century Gothic" panose="020B0502020202020204" pitchFamily="34" charset="0"/>
              <a:cs typeface="Times New Roman" panose="02020603050405020304" pitchFamily="18" charset="0"/>
            </a:rPr>
            <a:t>2. </a:t>
          </a:r>
          <a:r>
            <a:rPr lang="uk-UA" sz="2400" b="1" i="1" u="sng" kern="1200" dirty="0" smtClean="0"/>
            <a:t>діагностику емоційно-вольової сфери </a:t>
          </a:r>
          <a:r>
            <a:rPr lang="uk-UA" sz="2000" b="1" i="1" kern="1200" dirty="0" smtClean="0"/>
            <a:t>дитини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(емоційні реакції та розлади, здатність дитини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до вольового зусилля, прояви відхилень від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норм поведінки).</a:t>
          </a:r>
          <a:endParaRPr lang="uk-UA" sz="2400" b="1" kern="1200" dirty="0" smtClean="0">
            <a:latin typeface="Century Gothic" panose="020B0502020202020204" pitchFamily="34" charset="0"/>
            <a:cs typeface="Times New Roman" panose="02020603050405020304" pitchFamily="18" charset="0"/>
          </a:endParaRPr>
        </a:p>
      </dsp:txBody>
      <dsp:txXfrm>
        <a:off x="720023" y="143233"/>
        <a:ext cx="10953845" cy="2647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096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647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6090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28177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0485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29061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091822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5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6531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007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1960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85520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3669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3933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7888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5862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88022-8A5C-4661-A870-82156CF9F301}" type="datetimeFigureOut">
              <a:rPr lang="uk-UA" smtClean="0"/>
              <a:t>09.06.2020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4A37849-069D-4D4D-BDC8-AF60E86063D5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4776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diagramLayout" Target="../diagrams/layout4.xml"/><Relationship Id="rId7" Type="http://schemas.openxmlformats.org/officeDocument/2006/relationships/image" Target="../media/image1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11" Type="http://schemas.openxmlformats.org/officeDocument/2006/relationships/image" Target="../media/image19.jpeg"/><Relationship Id="rId5" Type="http://schemas.openxmlformats.org/officeDocument/2006/relationships/diagramColors" Target="../diagrams/colors4.xml"/><Relationship Id="rId10" Type="http://schemas.openxmlformats.org/officeDocument/2006/relationships/image" Target="../media/image18.jp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20.jp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23.jp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7944" y="749808"/>
            <a:ext cx="9666669" cy="4027573"/>
          </a:xfrm>
        </p:spPr>
        <p:txBody>
          <a:bodyPr>
            <a:normAutofit/>
          </a:bodyPr>
          <a:lstStyle/>
          <a:p>
            <a:pPr algn="ctr"/>
            <a:r>
              <a:rPr lang="uk-UA" sz="3200" b="1" cap="all" dirty="0" smtClean="0">
                <a:ln w="3175" cmpd="sng">
                  <a:noFill/>
                </a:ln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/>
            </a:r>
            <a:br>
              <a:rPr lang="uk-UA" sz="3200" b="1" cap="all" dirty="0" smtClean="0">
                <a:ln w="3175" cmpd="sng">
                  <a:noFill/>
                </a:ln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uk-UA" sz="3600" b="1" cap="all" dirty="0" smtClean="0">
                <a:ln w="3175" cmpd="sng">
                  <a:noFill/>
                </a:ln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Про роботу </a:t>
            </a:r>
            <a:br>
              <a:rPr lang="uk-UA" sz="3600" b="1" cap="all" dirty="0" smtClean="0">
                <a:ln w="3175" cmpd="sng">
                  <a:noFill/>
                </a:ln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</a:br>
            <a:r>
              <a:rPr lang="uk-UA" sz="3600" b="1" cap="all" dirty="0" smtClean="0">
                <a:ln w="3175" cmpd="sng">
                  <a:noFill/>
                </a:ln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cs typeface="Times New Roman" pitchFamily="18" charset="0"/>
              </a:rPr>
              <a:t>інклюзивно-ресурсного центру лубенської міської ради</a:t>
            </a:r>
            <a:r>
              <a:rPr lang="ru-RU" sz="3600" cap="all" dirty="0">
                <a:ln w="3175" cmpd="sng">
                  <a:noFill/>
                </a:ln>
                <a:solidFill>
                  <a:prstClr val="black"/>
                </a:solidFill>
                <a:cs typeface="Arial" pitchFamily="34" charset="0"/>
              </a:rPr>
              <a:t/>
            </a:r>
            <a:br>
              <a:rPr lang="ru-RU" sz="3600" cap="all" dirty="0">
                <a:ln w="3175" cmpd="sng">
                  <a:noFill/>
                </a:ln>
                <a:solidFill>
                  <a:prstClr val="black"/>
                </a:solidFill>
                <a:cs typeface="Arial" pitchFamily="34" charset="0"/>
              </a:rPr>
            </a:b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uk-UA" b="1" i="1" dirty="0" err="1" smtClean="0">
                <a:solidFill>
                  <a:schemeClr val="accent1">
                    <a:lumMod val="75000"/>
                  </a:schemeClr>
                </a:solidFill>
              </a:rPr>
              <a:t>Москальова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 Наталія Павлівна,</a:t>
            </a:r>
          </a:p>
          <a:p>
            <a:pPr algn="r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>Директор Інклюзивно-ресурсного центру Лубенської міської ради</a:t>
            </a:r>
            <a:endParaRPr lang="uk-UA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72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9962" y="347885"/>
            <a:ext cx="9754650" cy="1280890"/>
          </a:xfrm>
        </p:spPr>
        <p:txBody>
          <a:bodyPr>
            <a:noAutofit/>
          </a:bodyPr>
          <a:lstStyle/>
          <a:p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 з особливими освітніми потребами</a:t>
            </a:r>
            <a:endParaRPr lang="uk-UA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314450" y="1328737"/>
            <a:ext cx="10190162" cy="541496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 smtClean="0">
                <a:solidFill>
                  <a:schemeClr val="tx1"/>
                </a:solidFill>
              </a:rPr>
              <a:t>Діти з мовленнєвими порушеннями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 smtClean="0">
                <a:solidFill>
                  <a:schemeClr val="tx1"/>
                </a:solidFill>
              </a:rPr>
              <a:t>Діти із затримкою психічного розвитку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з інтелектуальними </a:t>
            </a:r>
            <a:r>
              <a:rPr lang="uk-UA" sz="2800" b="1" i="1" dirty="0" smtClean="0">
                <a:solidFill>
                  <a:schemeClr val="tx1"/>
                </a:solidFill>
              </a:rPr>
              <a:t>порушеннями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із порушеннями </a:t>
            </a:r>
            <a:r>
              <a:rPr lang="uk-UA" sz="2800" b="1" i="1" dirty="0" smtClean="0">
                <a:solidFill>
                  <a:schemeClr val="tx1"/>
                </a:solidFill>
              </a:rPr>
              <a:t>зору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із порушеннями </a:t>
            </a:r>
            <a:r>
              <a:rPr lang="uk-UA" sz="2800" b="1" i="1" dirty="0" smtClean="0">
                <a:solidFill>
                  <a:schemeClr val="tx1"/>
                </a:solidFill>
              </a:rPr>
              <a:t>слуху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із порушеннями опорно-рухового </a:t>
            </a:r>
            <a:r>
              <a:rPr lang="uk-UA" sz="2800" b="1" i="1" dirty="0" smtClean="0">
                <a:solidFill>
                  <a:schemeClr val="tx1"/>
                </a:solidFill>
              </a:rPr>
              <a:t>апарату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із раннім дитячим аутизмом, розладами спектра </a:t>
            </a:r>
            <a:r>
              <a:rPr lang="uk-UA" sz="2800" b="1" i="1" dirty="0" smtClean="0">
                <a:solidFill>
                  <a:schemeClr val="tx1"/>
                </a:solidFill>
              </a:rPr>
              <a:t>аутизму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із гіперактивністю та дефіцитом </a:t>
            </a:r>
            <a:r>
              <a:rPr lang="uk-UA" sz="2800" b="1" i="1" dirty="0" smtClean="0">
                <a:solidFill>
                  <a:schemeClr val="tx1"/>
                </a:solidFill>
              </a:rPr>
              <a:t>уваги</a:t>
            </a:r>
            <a:endParaRPr lang="uk-UA" sz="2800" b="1" i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>
                <a:solidFill>
                  <a:schemeClr val="tx1"/>
                </a:solidFill>
              </a:rPr>
              <a:t>Діти з порушеннями </a:t>
            </a:r>
            <a:r>
              <a:rPr lang="uk-UA" sz="2800" b="1" i="1" dirty="0" smtClean="0">
                <a:solidFill>
                  <a:schemeClr val="tx1"/>
                </a:solidFill>
              </a:rPr>
              <a:t>поведінки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 smtClean="0">
                <a:solidFill>
                  <a:schemeClr val="tx1"/>
                </a:solidFill>
              </a:rPr>
              <a:t>Обдаровані діти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800" b="1" i="1" dirty="0" smtClean="0">
                <a:solidFill>
                  <a:schemeClr val="tx1"/>
                </a:solidFill>
              </a:rPr>
              <a:t>Внутрішньо-переміщені особи</a:t>
            </a:r>
            <a:endParaRPr lang="uk-UA" sz="2400" b="1" i="1" dirty="0">
              <a:solidFill>
                <a:schemeClr val="tx1"/>
              </a:solidFill>
            </a:endParaRPr>
          </a:p>
          <a:p>
            <a:endParaRPr lang="uk-UA" dirty="0"/>
          </a:p>
        </p:txBody>
      </p:sp>
      <p:pic>
        <p:nvPicPr>
          <p:cNvPr id="4" name="Picture 1" descr="B:\ПМПК\ПМПК\фото\печать\istock_000005912789medi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0049" y="1328737"/>
            <a:ext cx="2665103" cy="1774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B:\ПМПК\ПМПК\фото\печать\dse2008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70" y="4929187"/>
            <a:ext cx="2733182" cy="1814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5441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Раннє виявлення особливостей розвитку: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85216" y="2133600"/>
            <a:ext cx="10919396" cy="3777622"/>
          </a:xfrm>
        </p:spPr>
        <p:txBody>
          <a:bodyPr/>
          <a:lstStyle/>
          <a:p>
            <a:r>
              <a:rPr lang="uk-UA" sz="2000" b="1" dirty="0" smtClean="0"/>
              <a:t>Порушення інтелекту</a:t>
            </a:r>
          </a:p>
          <a:p>
            <a:r>
              <a:rPr lang="uk-UA" sz="2000" b="1" dirty="0" smtClean="0"/>
              <a:t>Порушення зору та слуху</a:t>
            </a:r>
          </a:p>
          <a:p>
            <a:r>
              <a:rPr lang="uk-UA" sz="2000" b="1" dirty="0" smtClean="0"/>
              <a:t>Порушення мовлення</a:t>
            </a:r>
          </a:p>
          <a:p>
            <a:r>
              <a:rPr lang="uk-UA" sz="2000" b="1" dirty="0" smtClean="0"/>
              <a:t>Порушення комунікації</a:t>
            </a:r>
          </a:p>
          <a:p>
            <a:r>
              <a:rPr lang="uk-UA" sz="2000" b="1" dirty="0" smtClean="0"/>
              <a:t>Аутизм</a:t>
            </a:r>
          </a:p>
          <a:p>
            <a:r>
              <a:rPr lang="uk-UA" sz="2000" b="1" dirty="0" smtClean="0"/>
              <a:t>Порушення поведінки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984" y="1264555"/>
            <a:ext cx="3022854" cy="1988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330" y="4169664"/>
            <a:ext cx="3540670" cy="2657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75" y="4937395"/>
            <a:ext cx="3557195" cy="1889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052" y="4473023"/>
            <a:ext cx="2336796" cy="23849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136" y="1793098"/>
            <a:ext cx="3172968" cy="237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62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3353" y="274320"/>
            <a:ext cx="9831260" cy="1060704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Кількість дітей, які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пройшли комплексну оцінку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розвитку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ІРЦ Лубенської МР</a:t>
            </a: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153437"/>
              </p:ext>
            </p:extLst>
          </p:nvPr>
        </p:nvGraphicFramePr>
        <p:xfrm>
          <a:off x="374902" y="1463041"/>
          <a:ext cx="11649458" cy="5338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3050"/>
                <a:gridCol w="1409436"/>
                <a:gridCol w="1606743"/>
                <a:gridCol w="1606743"/>
                <a:gridCol w="1606743"/>
                <a:gridCol w="1606743"/>
              </a:tblGrid>
              <a:tr h="715159">
                <a:tc gridSpan="2"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Нозологія </a:t>
                      </a:r>
                      <a:endParaRPr lang="uk-U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Діти </a:t>
                      </a:r>
                    </a:p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2-5 років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Наявні супутні порушення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Діти </a:t>
                      </a:r>
                    </a:p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6-18 років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Наявні</a:t>
                      </a:r>
                      <a:r>
                        <a:rPr lang="uk-UA" sz="1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</a:t>
                      </a:r>
                      <a:r>
                        <a:rPr lang="uk-UA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упутні порушення</a:t>
                      </a:r>
                      <a:endParaRPr lang="uk-UA" dirty="0"/>
                    </a:p>
                  </a:txBody>
                  <a:tcPr/>
                </a:tc>
              </a:tr>
              <a:tr h="469960">
                <a:tc grid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Порушення зору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</a:t>
                      </a:r>
                      <a:endParaRPr lang="uk-UA" b="1" dirty="0"/>
                    </a:p>
                  </a:txBody>
                  <a:tcPr/>
                </a:tc>
              </a:tr>
              <a:tr h="42985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Порушення 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слуху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</a:tr>
              <a:tr h="45898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Порушенням опорно-рухового 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апарату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7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8</a:t>
                      </a:r>
                      <a:endParaRPr lang="uk-UA" b="1" dirty="0"/>
                    </a:p>
                  </a:txBody>
                  <a:tcPr/>
                </a:tc>
              </a:tr>
              <a:tr h="439312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Тяжкі </a:t>
                      </a: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порушення 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мовлення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9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5</a:t>
                      </a:r>
                      <a:endParaRPr lang="uk-UA" b="1" dirty="0"/>
                    </a:p>
                  </a:txBody>
                  <a:tcPr/>
                </a:tc>
              </a:tr>
              <a:tr h="480178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Розлади </a:t>
                      </a:r>
                      <a:r>
                        <a:rPr lang="uk-UA" sz="1800" b="1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аутистичного</a:t>
                      </a: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спектра (РАС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</a:tr>
              <a:tr h="44952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Затримка психічного розвитку (ЗПР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21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26</a:t>
                      </a:r>
                      <a:endParaRPr lang="uk-UA" b="1" dirty="0"/>
                    </a:p>
                  </a:txBody>
                  <a:tcPr/>
                </a:tc>
              </a:tr>
              <a:tr h="715159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Синдром </a:t>
                      </a: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дефіциту уваги та 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гіперактивність </a:t>
                      </a: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(СДУГ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</a:t>
                      </a:r>
                    </a:p>
                  </a:txBody>
                  <a:tcPr/>
                </a:tc>
              </a:tr>
              <a:tr h="572127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Інтелектуальне порушення (</a:t>
                      </a:r>
                      <a:r>
                        <a:rPr lang="uk-UA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РВ)</a:t>
                      </a:r>
                      <a:r>
                        <a:rPr lang="uk-UA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19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31</a:t>
                      </a:r>
                    </a:p>
                  </a:txBody>
                  <a:tcPr/>
                </a:tc>
              </a:tr>
              <a:tr h="4086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Всього </a:t>
                      </a:r>
                      <a:endParaRPr lang="uk-UA" sz="14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r>
                        <a:rPr lang="uk-UA" sz="2000" b="1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дітей:</a:t>
                      </a:r>
                      <a:endParaRPr lang="uk-UA" sz="20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bg1"/>
                          </a:solidFill>
                        </a:rPr>
                        <a:t>41</a:t>
                      </a:r>
                      <a:endParaRPr lang="uk-UA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uk-UA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bg1"/>
                          </a:solidFill>
                        </a:rPr>
                        <a:t>66</a:t>
                      </a:r>
                      <a:endParaRPr lang="uk-UA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chemeClr val="bg1"/>
                          </a:solidFill>
                        </a:rPr>
                        <a:t>78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1594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8489" y="182880"/>
            <a:ext cx="9886124" cy="227685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Надання корекційних послуг у ІРЦ Лубенської міської ради з 01.10.2019 р. по 11.03.2020 р.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3100" b="1" i="1" dirty="0" smtClean="0">
                <a:solidFill>
                  <a:schemeClr val="accent1">
                    <a:lumMod val="75000"/>
                  </a:schemeClr>
                </a:solidFill>
              </a:rPr>
              <a:t>Навантаження на одного фахівця ІРЦ – 12-15 дітей </a:t>
            </a:r>
            <a:br>
              <a:rPr lang="uk-UA" sz="31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3100" b="1" i="1" dirty="0" smtClean="0">
                <a:solidFill>
                  <a:schemeClr val="accent1">
                    <a:lumMod val="75000"/>
                  </a:schemeClr>
                </a:solidFill>
              </a:rPr>
              <a:t>(за умов складних порушень)</a:t>
            </a:r>
            <a:endParaRPr lang="uk-UA" sz="31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0439992"/>
              </p:ext>
            </p:extLst>
          </p:nvPr>
        </p:nvGraphicFramePr>
        <p:xfrm>
          <a:off x="804672" y="2806700"/>
          <a:ext cx="10699941" cy="23870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4545"/>
                <a:gridCol w="1886349"/>
                <a:gridCol w="1886349"/>
                <a:gridCol w="1886349"/>
                <a:gridCol w="1886349"/>
              </a:tblGrid>
              <a:tr h="925457">
                <a:tc>
                  <a:txBody>
                    <a:bodyPr/>
                    <a:lstStyle/>
                    <a:p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Практичні психологи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Вчителі-логопеди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Вчитель-</a:t>
                      </a:r>
                      <a:r>
                        <a:rPr lang="uk-UA" sz="20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реабілітолог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endParaRPr lang="uk-UA" sz="2000" dirty="0"/>
                    </a:p>
                  </a:txBody>
                  <a:tcPr/>
                </a:tc>
              </a:tr>
              <a:tr h="536178"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Кількість дітей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32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16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35</a:t>
                      </a:r>
                      <a:endParaRPr lang="uk-UA" sz="2000" b="1" dirty="0"/>
                    </a:p>
                  </a:txBody>
                  <a:tcPr/>
                </a:tc>
              </a:tr>
              <a:tr h="925457">
                <a:tc>
                  <a:txBody>
                    <a:bodyPr/>
                    <a:lstStyle/>
                    <a:p>
                      <a:r>
                        <a:rPr lang="uk-UA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Кількість корекційних годин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538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516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307</a:t>
                      </a:r>
                      <a:endParaRPr lang="uk-UA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000" b="1" dirty="0" smtClean="0"/>
                        <a:t>1361</a:t>
                      </a:r>
                      <a:endParaRPr lang="uk-UA" sz="20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793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3062" y="-1"/>
            <a:ext cx="10415587" cy="2200275"/>
          </a:xfrm>
        </p:spPr>
        <p:txBody>
          <a:bodyPr>
            <a:normAutofit fontScale="90000"/>
          </a:bodyPr>
          <a:lstStyle/>
          <a:p>
            <a:r>
              <a:rPr lang="uk-UA" sz="3100" b="1" dirty="0">
                <a:solidFill>
                  <a:schemeClr val="accent1">
                    <a:lumMod val="75000"/>
                  </a:schemeClr>
                </a:solidFill>
              </a:rPr>
              <a:t>Основне завдання </a:t>
            </a:r>
            <a: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  <a:t>інклюзивно-ресурсного </a:t>
            </a:r>
            <a:r>
              <a:rPr lang="uk-UA" sz="3100" b="1" dirty="0">
                <a:solidFill>
                  <a:schemeClr val="accent1">
                    <a:lumMod val="75000"/>
                  </a:schemeClr>
                </a:solidFill>
              </a:rPr>
              <a:t>центру </a:t>
            </a:r>
            <a: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  <a:t>–проведення </a:t>
            </a:r>
            <a:r>
              <a:rPr lang="uk-UA" sz="3100" b="1" dirty="0">
                <a:solidFill>
                  <a:schemeClr val="accent1">
                    <a:lumMod val="75000"/>
                  </a:schemeClr>
                </a:solidFill>
              </a:rPr>
              <a:t>комплексної психолого-педагогічної оцінки розвитку дитини</a:t>
            </a:r>
            <a: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b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3100" b="1" dirty="0" smtClean="0">
                <a:solidFill>
                  <a:schemeClr val="accent1">
                    <a:lumMod val="75000"/>
                  </a:schemeClr>
                </a:solidFill>
              </a:rPr>
              <a:t>Результатом комплексної оцінки є:</a:t>
            </a:r>
            <a:endParaRPr lang="uk-UA" sz="31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39412359"/>
              </p:ext>
            </p:extLst>
          </p:nvPr>
        </p:nvGraphicFramePr>
        <p:xfrm>
          <a:off x="736600" y="2443163"/>
          <a:ext cx="9664700" cy="4267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4290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3972" y="267494"/>
            <a:ext cx="9925212" cy="128089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Психологічна оцінка спрямована на всебічне вивчення розвитку дитини та включає в себе:</a:t>
            </a:r>
            <a:r>
              <a:rPr lang="uk-UA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78105529"/>
              </p:ext>
            </p:extLst>
          </p:nvPr>
        </p:nvGraphicFramePr>
        <p:xfrm>
          <a:off x="331215" y="1618488"/>
          <a:ext cx="11860785" cy="3566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72" y="64008"/>
            <a:ext cx="1554480" cy="15544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3517">
            <a:off x="8924954" y="2118118"/>
            <a:ext cx="3174551" cy="21133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603" y="4508726"/>
            <a:ext cx="3230880" cy="21462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151" y="4305681"/>
            <a:ext cx="1877568" cy="25523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67" b="19733"/>
          <a:stretch/>
        </p:blipFill>
        <p:spPr>
          <a:xfrm>
            <a:off x="523239" y="4316052"/>
            <a:ext cx="2757696" cy="254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63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82216757"/>
              </p:ext>
            </p:extLst>
          </p:nvPr>
        </p:nvGraphicFramePr>
        <p:xfrm>
          <a:off x="374903" y="338328"/>
          <a:ext cx="11817097" cy="3813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4" y="2926698"/>
            <a:ext cx="2840910" cy="31723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293" y="4304492"/>
            <a:ext cx="3552707" cy="25535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710" y="3843720"/>
            <a:ext cx="3931266" cy="26339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0664">
            <a:off x="8770961" y="847882"/>
            <a:ext cx="3200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2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547" y="155448"/>
            <a:ext cx="6277597" cy="1228184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Комплексна психологічна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діагностика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89548" y="1383633"/>
            <a:ext cx="8691612" cy="50412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2400" b="1" dirty="0"/>
              <a:t>Практичні психологи ІРЦ мають можливість застосовування </a:t>
            </a:r>
            <a:r>
              <a:rPr lang="uk-UA" sz="2400" b="1" dirty="0" smtClean="0"/>
              <a:t>міжнародних </a:t>
            </a:r>
            <a:r>
              <a:rPr lang="uk-UA" sz="2400" b="1" dirty="0"/>
              <a:t>сертифікованих  діагностичних методик для комплексної оцінки </a:t>
            </a:r>
            <a:r>
              <a:rPr lang="uk-UA" sz="2400" b="1" dirty="0" smtClean="0"/>
              <a:t>розвитку </a:t>
            </a:r>
            <a:r>
              <a:rPr lang="uk-UA" sz="2400" b="1" dirty="0"/>
              <a:t>дитини від 2 до 18 років, серед яких методики WISC-IV, LEITER-3, CONNERS-3, PEP-3, CASD. Дані методики розроблені спеціально для дітей з </a:t>
            </a:r>
            <a:r>
              <a:rPr lang="uk-UA" sz="2400" b="1" dirty="0" smtClean="0"/>
              <a:t>ООП та </a:t>
            </a:r>
            <a:r>
              <a:rPr lang="uk-UA" sz="2400" b="1" dirty="0"/>
              <a:t>адаптовані для України.  Вони мають можливість:</a:t>
            </a:r>
          </a:p>
          <a:p>
            <a:pPr lvl="0"/>
            <a:r>
              <a:rPr lang="uk-UA" sz="2400" b="1" dirty="0"/>
              <a:t>об’єктивно оцінити інтелект і його відповідність віковим </a:t>
            </a:r>
            <a:r>
              <a:rPr lang="uk-UA" sz="2400" b="1" dirty="0" smtClean="0"/>
              <a:t>нормативам;</a:t>
            </a:r>
            <a:endParaRPr lang="uk-UA" sz="2400" b="1" dirty="0"/>
          </a:p>
          <a:p>
            <a:pPr lvl="0"/>
            <a:r>
              <a:rPr lang="uk-UA" sz="2400" b="1" dirty="0" smtClean="0"/>
              <a:t>відслідкувати </a:t>
            </a:r>
            <a:r>
              <a:rPr lang="uk-UA" sz="2400" b="1" dirty="0"/>
              <a:t>динаміку її розвитку;</a:t>
            </a:r>
          </a:p>
          <a:p>
            <a:pPr lvl="0"/>
            <a:r>
              <a:rPr lang="uk-UA" sz="2400" b="1" dirty="0"/>
              <a:t>оцінити поведінкові прояви та здібності дітей,  характер </a:t>
            </a:r>
            <a:r>
              <a:rPr lang="uk-UA" sz="2400" b="1" dirty="0" smtClean="0"/>
              <a:t>спілкування;</a:t>
            </a:r>
          </a:p>
          <a:p>
            <a:r>
              <a:rPr lang="uk-UA" sz="2400" b="1" dirty="0"/>
              <a:t>оцінити «зону найближчого розвитку» та скласти індивідуальну програму  розвитку.</a:t>
            </a:r>
          </a:p>
          <a:p>
            <a:pPr lvl="0"/>
            <a:endParaRPr lang="uk-UA" sz="2400" b="1" dirty="0"/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2378">
            <a:off x="9466544" y="297432"/>
            <a:ext cx="2166621" cy="3249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5124">
            <a:off x="9336208" y="3223061"/>
            <a:ext cx="2214749" cy="332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26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27632" y="365759"/>
            <a:ext cx="8340787" cy="1015861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Діагностичні методики: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Місце для вмісту 10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25" y="1250882"/>
            <a:ext cx="4313237" cy="2415412"/>
          </a:xfrm>
        </p:spPr>
      </p:pic>
      <p:pic>
        <p:nvPicPr>
          <p:cNvPr id="12" name="Місце для вмісту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380" y="3780594"/>
            <a:ext cx="4313238" cy="3038676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150" y="986118"/>
            <a:ext cx="5712784" cy="2944940"/>
          </a:xfrm>
          <a:prstGeom prst="rect">
            <a:avLst/>
          </a:prstGeom>
        </p:spPr>
      </p:pic>
      <p:sp>
        <p:nvSpPr>
          <p:cNvPr id="2" name="Прямокутник 1"/>
          <p:cNvSpPr/>
          <p:nvPr/>
        </p:nvSpPr>
        <p:spPr>
          <a:xfrm>
            <a:off x="1188720" y="3780594"/>
            <a:ext cx="251574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99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Leiter-3</a:t>
            </a:r>
            <a:endParaRPr lang="uk-UA" sz="3600" b="1" cap="none" spc="0" dirty="0">
              <a:ln w="0"/>
              <a:solidFill>
                <a:srgbClr val="99003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9259783" y="3863447"/>
            <a:ext cx="13933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99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PEP-3</a:t>
            </a:r>
            <a:endParaRPr lang="uk-UA" sz="3600" b="1" cap="none" spc="0" dirty="0">
              <a:ln w="0"/>
              <a:solidFill>
                <a:srgbClr val="99003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8270569" y="6089719"/>
            <a:ext cx="19784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0"/>
                <a:solidFill>
                  <a:srgbClr val="990033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WISC-IV</a:t>
            </a:r>
            <a:endParaRPr lang="uk-UA" sz="3600" b="1" cap="none" spc="0" dirty="0">
              <a:ln w="0"/>
              <a:solidFill>
                <a:srgbClr val="990033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055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295" y="276726"/>
            <a:ext cx="9868317" cy="1628274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бробка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отриманих даних відбувається автоматизовано на платформі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GUINTI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PSYCHOMETRICS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548" y="1918025"/>
            <a:ext cx="7591926" cy="4473814"/>
          </a:xfrm>
        </p:spPr>
      </p:pic>
    </p:spTree>
    <p:extLst>
      <p:ext uri="{BB962C8B-B14F-4D97-AF65-F5344CB8AC3E}">
        <p14:creationId xmlns:p14="http://schemas.microsoft.com/office/powerpoint/2010/main" val="838493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6007" y="348164"/>
            <a:ext cx="10101262" cy="1528764"/>
          </a:xfrm>
        </p:spPr>
        <p:txBody>
          <a:bodyPr>
            <a:normAutofit/>
          </a:bodyPr>
          <a:lstStyle/>
          <a:p>
            <a:r>
              <a:rPr lang="uk-UA" sz="2800" b="1" dirty="0">
                <a:solidFill>
                  <a:schemeClr val="accent1">
                    <a:lumMod val="75000"/>
                  </a:schemeClr>
                </a:solidFill>
              </a:rPr>
              <a:t>Інклюзивно-ресурсний центр Лубенської міської ради (далі ІРЦ) створений рішенням сесії Лубенської міської ради від 16 серпня 2018 року. </a:t>
            </a:r>
            <a:endParaRPr lang="uk-U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522318" y="1876929"/>
            <a:ext cx="10234951" cy="4692314"/>
          </a:xfrm>
        </p:spPr>
        <p:txBody>
          <a:bodyPr>
            <a:noAutofit/>
          </a:bodyPr>
          <a:lstStyle/>
          <a:p>
            <a:r>
              <a:rPr lang="uk-UA" sz="2400" b="1" dirty="0"/>
              <a:t>ІРЦ - це комунальна установа, засновником якого є Лубенська міська рада, уповноваженим органом управління ІРЦ є управління освіти виконавчого  комітету Лубенської міської ради.</a:t>
            </a:r>
          </a:p>
          <a:p>
            <a:r>
              <a:rPr lang="uk-UA" sz="2400" b="1" dirty="0"/>
              <a:t>ІРЦ є юридичною особою, має печатку і штампи, бланки зі своїм найменуванням, ідентифікаційний номер, рахунки в установах банків. </a:t>
            </a:r>
          </a:p>
          <a:p>
            <a:r>
              <a:rPr lang="uk-UA" sz="2400" b="1" dirty="0"/>
              <a:t>Установа розміщена  за адресою :  </a:t>
            </a:r>
            <a:endParaRPr lang="uk-UA" sz="2400" b="1" dirty="0" smtClean="0"/>
          </a:p>
          <a:p>
            <a:pPr marL="0" indent="0">
              <a:buNone/>
            </a:pPr>
            <a:r>
              <a:rPr lang="uk-UA" sz="2400" b="1" dirty="0" smtClean="0"/>
              <a:t>37500</a:t>
            </a:r>
            <a:r>
              <a:rPr lang="uk-UA" sz="2400" b="1" dirty="0"/>
              <a:t>,  Україна, Полтавська   область,  м. Лубни, вул. </a:t>
            </a:r>
            <a:r>
              <a:rPr lang="uk-UA" sz="2400" b="1" dirty="0" err="1"/>
              <a:t>Г.Тютюнника</a:t>
            </a:r>
            <a:r>
              <a:rPr lang="uk-UA" sz="2400" b="1" dirty="0"/>
              <a:t>, 19А</a:t>
            </a:r>
            <a:r>
              <a:rPr lang="uk-UA" sz="2400" b="1" dirty="0" smtClean="0"/>
              <a:t>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16566637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8402" y="240062"/>
            <a:ext cx="5975003" cy="65605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A53010">
                    <a:lumMod val="75000"/>
                  </a:srgbClr>
                </a:solidFill>
              </a:rPr>
              <a:t>Робота вчителя-логопеда</a:t>
            </a:r>
            <a:endParaRPr lang="ru-RU" sz="3200" dirty="0"/>
          </a:p>
        </p:txBody>
      </p:sp>
      <p:sp>
        <p:nvSpPr>
          <p:cNvPr id="8" name="Місце для вмісту 7"/>
          <p:cNvSpPr>
            <a:spLocks noGrp="1"/>
          </p:cNvSpPr>
          <p:nvPr>
            <p:ph idx="1"/>
          </p:nvPr>
        </p:nvSpPr>
        <p:spPr>
          <a:xfrm>
            <a:off x="1426464" y="1082040"/>
            <a:ext cx="7900416" cy="1357152"/>
          </a:xfrm>
        </p:spPr>
        <p:txBody>
          <a:bodyPr>
            <a:normAutofit/>
          </a:bodyPr>
          <a:lstStyle/>
          <a:p>
            <a:r>
              <a:rPr lang="uk-UA" b="1" dirty="0" smtClean="0"/>
              <a:t>Вчителі-логопеди проводять комплексну психолого-педагогічну оцінку мовленнєвого розвитку дитини з метою визначення її особливих освітніх потреб, готують висновок та консультують батьків.</a:t>
            </a:r>
            <a:endParaRPr lang="uk-UA" b="1" dirty="0"/>
          </a:p>
          <a:p>
            <a:pPr marL="0" indent="0">
              <a:buNone/>
            </a:pPr>
            <a:endParaRPr lang="uk-UA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880" y="96644"/>
            <a:ext cx="2794856" cy="3816424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641518"/>
              </p:ext>
            </p:extLst>
          </p:nvPr>
        </p:nvGraphicFramePr>
        <p:xfrm>
          <a:off x="693888" y="2439192"/>
          <a:ext cx="8128000" cy="3907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7760"/>
                <a:gridCol w="1508760"/>
                <a:gridCol w="1655064"/>
                <a:gridCol w="1616416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Порушення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Дошкільний вік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Молодший шкільний вік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Старший шкільний вік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Загальний недорозвиток мовлення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Затримка </a:t>
                      </a:r>
                      <a:r>
                        <a:rPr lang="uk-UA" sz="1600" b="1" i="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мовного</a:t>
                      </a: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розвитку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Фонетико – фонематичний недорозвиток мовлення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Алалія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Дизартрія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 err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Дислалія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Дислексія/Дисграфія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1200" i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Всього</a:t>
                      </a:r>
                      <a:endParaRPr lang="uk-UA" sz="1200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uk-UA" sz="1200" b="1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uk-UA" sz="1200" b="1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1200" b="1" i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4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978" y="156411"/>
            <a:ext cx="10323095" cy="1155031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Корекційна діяльність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логопеда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спрямована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на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48381" y="1311442"/>
            <a:ext cx="5688514" cy="4928937"/>
          </a:xfrm>
        </p:spPr>
        <p:txBody>
          <a:bodyPr>
            <a:normAutofit lnSpcReduction="10000"/>
          </a:bodyPr>
          <a:lstStyle/>
          <a:p>
            <a:pPr lvl="0"/>
            <a:r>
              <a:rPr lang="uk-UA" sz="2400" b="1" dirty="0" smtClean="0"/>
              <a:t>подолання </a:t>
            </a:r>
            <a:r>
              <a:rPr lang="uk-UA" sz="2400" b="1" dirty="0"/>
              <a:t>порушень усного і писемного мовлення;</a:t>
            </a:r>
          </a:p>
          <a:p>
            <a:pPr lvl="0"/>
            <a:r>
              <a:rPr lang="uk-UA" sz="2400" b="1" dirty="0"/>
              <a:t>формування фонетико-фонематичної, лексико-граматичної сторін мови, зв’язного мовлення;</a:t>
            </a:r>
          </a:p>
          <a:p>
            <a:pPr lvl="0"/>
            <a:r>
              <a:rPr lang="uk-UA" sz="2400" b="1" dirty="0"/>
              <a:t>розвиток мовленнєвої, загальної та дрібної моторики;</a:t>
            </a:r>
          </a:p>
          <a:p>
            <a:pPr lvl="0"/>
            <a:r>
              <a:rPr lang="uk-UA" sz="2400" b="1" dirty="0"/>
              <a:t>розвиток усіх видів мовленнєвої діяльності (слухання, говоріння, читання, письмо) та </a:t>
            </a:r>
            <a:r>
              <a:rPr lang="uk-UA" sz="2400" b="1" dirty="0" err="1"/>
              <a:t>просодики</a:t>
            </a:r>
            <a:r>
              <a:rPr lang="uk-UA" sz="2400" b="1" dirty="0"/>
              <a:t> (темп, ритм, тембр, сила голосу тощо).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" r="9680"/>
          <a:stretch/>
        </p:blipFill>
        <p:spPr>
          <a:xfrm>
            <a:off x="8554453" y="429526"/>
            <a:ext cx="3525252" cy="2485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8" r="5435"/>
          <a:stretch/>
        </p:blipFill>
        <p:spPr>
          <a:xfrm rot="5400000">
            <a:off x="9221649" y="3827092"/>
            <a:ext cx="3333859" cy="2382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95" y="3352398"/>
            <a:ext cx="2499561" cy="33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74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40" y="534948"/>
            <a:ext cx="964692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	</a:t>
            </a:r>
            <a:r>
              <a:rPr lang="uk-UA" sz="2000" b="1" dirty="0" smtClean="0"/>
              <a:t>Під час проведення корекційних занять вчитель-л</a:t>
            </a:r>
            <a:r>
              <a:rPr lang="uk-UA" sz="2000" b="1" dirty="0" smtClean="0"/>
              <a:t>огопед </a:t>
            </a:r>
            <a:r>
              <a:rPr lang="uk-UA" sz="2000" b="1" dirty="0"/>
              <a:t>проводить </a:t>
            </a:r>
            <a:r>
              <a:rPr lang="uk-UA" sz="2000" b="1" dirty="0" smtClean="0"/>
              <a:t>логопедичні масажі із застосуванням постановочних та масажних зондів. </a:t>
            </a:r>
            <a:endParaRPr lang="uk-UA" sz="2000" b="1" dirty="0"/>
          </a:p>
          <a:p>
            <a:r>
              <a:rPr lang="uk-UA" sz="2000" b="1" dirty="0" smtClean="0"/>
              <a:t>	Для </a:t>
            </a:r>
            <a:r>
              <a:rPr lang="uk-UA" sz="2000" b="1" dirty="0"/>
              <a:t>дотримання гігієнічних норм </a:t>
            </a:r>
            <a:r>
              <a:rPr lang="uk-UA" sz="2000" b="1" dirty="0" smtClean="0"/>
              <a:t>використовуються </a:t>
            </a:r>
            <a:r>
              <a:rPr lang="uk-UA" sz="2000" b="1" dirty="0" smtClean="0"/>
              <a:t>антисептик </a:t>
            </a:r>
            <a:r>
              <a:rPr lang="uk-UA" sz="2000" b="1" dirty="0"/>
              <a:t>та </a:t>
            </a:r>
            <a:r>
              <a:rPr lang="uk-UA" sz="2000" b="1" dirty="0" smtClean="0"/>
              <a:t>стерилізатор.</a:t>
            </a:r>
            <a:endParaRPr lang="uk-UA" sz="2000" b="1" dirty="0"/>
          </a:p>
          <a:p>
            <a:pPr algn="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988" y="2289274"/>
            <a:ext cx="4315972" cy="329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752" y="2652928"/>
            <a:ext cx="207982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6633">
            <a:off x="4298548" y="3629315"/>
            <a:ext cx="1790473" cy="2897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518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1" y="276725"/>
            <a:ext cx="10202778" cy="2033337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Вчитель-</a:t>
            </a:r>
            <a:r>
              <a:rPr lang="uk-UA" b="1" dirty="0" err="1" smtClean="0">
                <a:solidFill>
                  <a:schemeClr val="accent1">
                    <a:lumMod val="75000"/>
                  </a:schemeClr>
                </a:solidFill>
              </a:rPr>
              <a:t>реабілітолог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 забезпечує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здійснення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діагностичної та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корекційної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роботи, спрямованої на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оцінку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та розвиток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863120" y="2971800"/>
            <a:ext cx="5447883" cy="3585411"/>
          </a:xfrm>
        </p:spPr>
        <p:txBody>
          <a:bodyPr/>
          <a:lstStyle/>
          <a:p>
            <a:pPr lvl="0"/>
            <a:r>
              <a:rPr lang="uk-UA" sz="2400" b="1" dirty="0" smtClean="0"/>
              <a:t>соматичного </a:t>
            </a:r>
            <a:r>
              <a:rPr lang="uk-UA" sz="2400" b="1" dirty="0"/>
              <a:t>стану дитини;</a:t>
            </a:r>
          </a:p>
          <a:p>
            <a:pPr lvl="0"/>
            <a:r>
              <a:rPr lang="uk-UA" sz="2400" b="1" dirty="0"/>
              <a:t>рухової активності та саморегуляції;</a:t>
            </a:r>
          </a:p>
          <a:p>
            <a:pPr lvl="0"/>
            <a:r>
              <a:rPr lang="uk-UA" sz="2400" b="1" dirty="0" err="1"/>
              <a:t>міжаналізаторних</a:t>
            </a:r>
            <a:r>
              <a:rPr lang="uk-UA" sz="2400" b="1" dirty="0"/>
              <a:t> </a:t>
            </a:r>
            <a:r>
              <a:rPr lang="uk-UA" sz="2400" b="1" dirty="0" err="1"/>
              <a:t>зв’язків</a:t>
            </a:r>
            <a:r>
              <a:rPr lang="uk-UA" sz="2400" b="1" dirty="0"/>
              <a:t>;</a:t>
            </a:r>
          </a:p>
          <a:p>
            <a:pPr lvl="0"/>
            <a:r>
              <a:rPr lang="uk-UA" sz="2400" b="1" dirty="0"/>
              <a:t>статичної координації;</a:t>
            </a:r>
          </a:p>
          <a:p>
            <a:pPr lvl="0"/>
            <a:r>
              <a:rPr lang="uk-UA" sz="2400" b="1" dirty="0"/>
              <a:t>символічного, регуляторного, динамічного, </a:t>
            </a:r>
            <a:r>
              <a:rPr lang="uk-UA" sz="2400" b="1" dirty="0" err="1"/>
              <a:t>кінестетичного</a:t>
            </a:r>
            <a:r>
              <a:rPr lang="uk-UA" sz="2400" b="1" dirty="0"/>
              <a:t> та просторового </a:t>
            </a:r>
            <a:r>
              <a:rPr lang="uk-UA" sz="2400" b="1" dirty="0" err="1"/>
              <a:t>праксису</a:t>
            </a:r>
            <a:r>
              <a:rPr lang="uk-UA" dirty="0"/>
              <a:t>.</a:t>
            </a: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1" r="22073"/>
          <a:stretch/>
        </p:blipFill>
        <p:spPr>
          <a:xfrm>
            <a:off x="8524836" y="3645568"/>
            <a:ext cx="3667164" cy="3212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3269" r="11147" b="22888"/>
          <a:stretch/>
        </p:blipFill>
        <p:spPr>
          <a:xfrm>
            <a:off x="9545053" y="385010"/>
            <a:ext cx="2646947" cy="32605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8" t="12871" r="20177" b="9654"/>
          <a:stretch/>
        </p:blipFill>
        <p:spPr>
          <a:xfrm>
            <a:off x="6260455" y="2202808"/>
            <a:ext cx="2774490" cy="256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20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389" y="624110"/>
            <a:ext cx="9832223" cy="1280890"/>
          </a:xfrm>
        </p:spPr>
        <p:txBody>
          <a:bodyPr>
            <a:normAutofit fontScale="90000"/>
          </a:bodyPr>
          <a:lstStyle/>
          <a:p>
            <a:r>
              <a:rPr lang="uk-UA" sz="3100" b="1" dirty="0">
                <a:solidFill>
                  <a:schemeClr val="accent1">
                    <a:lumMod val="75000"/>
                  </a:schemeClr>
                </a:solidFill>
              </a:rPr>
              <a:t>За період з 01.06.2019 р. по 12.03.2020р. серед обстежених дітей визначено наступні порушення опорно-рухового апарату: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graphicFrame>
        <p:nvGraphicFramePr>
          <p:cNvPr id="4" name="Місце для вмісту 3"/>
          <p:cNvGraphicFramePr>
            <a:graphicFrameLocks noGrp="1"/>
          </p:cNvGraphicFramePr>
          <p:nvPr>
            <p:ph idx="1"/>
          </p:nvPr>
        </p:nvGraphicFramePr>
        <p:xfrm>
          <a:off x="1443789" y="2133600"/>
          <a:ext cx="10060824" cy="4134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6926"/>
                <a:gridCol w="2663898"/>
              </a:tblGrid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Види порушень</a:t>
                      </a:r>
                      <a:endParaRPr lang="uk-UA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дітей</a:t>
                      </a:r>
                      <a:endParaRPr lang="uk-UA" sz="14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Порушення постави</a:t>
                      </a:r>
                      <a:endParaRPr lang="uk-UA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uk-UA" sz="1400" b="1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ДЦП</a:t>
                      </a:r>
                      <a:endParaRPr lang="uk-UA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400" b="1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Плосковальгусна</a:t>
                      </a: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деформація стоп</a:t>
                      </a:r>
                      <a:endParaRPr lang="uk-UA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uk-UA" sz="1400" b="1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Генетичні аномалії</a:t>
                      </a:r>
                      <a:endParaRPr lang="uk-UA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uk-UA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891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Всього </a:t>
                      </a:r>
                      <a:endParaRPr lang="uk-UA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uk-UA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385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88758"/>
            <a:ext cx="9986211" cy="962526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Ц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икл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інтегрованих занять «Зимова казка»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347536"/>
            <a:ext cx="2571750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6" t="29298" r="8188" b="8597"/>
          <a:stretch/>
        </p:blipFill>
        <p:spPr>
          <a:xfrm>
            <a:off x="3263645" y="1585428"/>
            <a:ext cx="5859379" cy="3191108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0" t="40868" r="16920" b="13927"/>
          <a:stretch/>
        </p:blipFill>
        <p:spPr>
          <a:xfrm>
            <a:off x="7225204" y="4422137"/>
            <a:ext cx="4756484" cy="22748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8" t="4000" r="15919" b="5867"/>
          <a:stretch/>
        </p:blipFill>
        <p:spPr>
          <a:xfrm>
            <a:off x="3557142" y="4050791"/>
            <a:ext cx="2445926" cy="28072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222" y="969263"/>
            <a:ext cx="2463466" cy="328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087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0557" y="183322"/>
            <a:ext cx="9931948" cy="128089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Взаємодія з педагогами ЗДО та ЗЗСО та підвищення фахового рівня 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8"/>
          <a:stretch/>
        </p:blipFill>
        <p:spPr>
          <a:xfrm>
            <a:off x="7684844" y="1545336"/>
            <a:ext cx="4406787" cy="23529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5" r="3363" b="2532"/>
          <a:stretch/>
        </p:blipFill>
        <p:spPr>
          <a:xfrm>
            <a:off x="4495948" y="3019900"/>
            <a:ext cx="2984196" cy="36782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0" b="17600"/>
          <a:stretch/>
        </p:blipFill>
        <p:spPr>
          <a:xfrm>
            <a:off x="387858" y="4023360"/>
            <a:ext cx="3388614" cy="26747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22933" r="13368" b="5733"/>
          <a:stretch/>
        </p:blipFill>
        <p:spPr>
          <a:xfrm>
            <a:off x="8092672" y="4028047"/>
            <a:ext cx="3977640" cy="26700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" t="23732" b="6668"/>
          <a:stretch/>
        </p:blipFill>
        <p:spPr>
          <a:xfrm>
            <a:off x="69849" y="1536192"/>
            <a:ext cx="4168711" cy="234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7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326" y="227068"/>
            <a:ext cx="9820191" cy="711395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chemeClr val="accent1">
                    <a:lumMod val="75000"/>
                  </a:schemeClr>
                </a:solidFill>
              </a:rPr>
              <a:t>Для працівників ІРЦ в 2019 році були придбані</a:t>
            </a: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uk-UA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9779" y="1335505"/>
            <a:ext cx="6374315" cy="5317958"/>
          </a:xfrm>
        </p:spPr>
        <p:txBody>
          <a:bodyPr>
            <a:normAutofit/>
          </a:bodyPr>
          <a:lstStyle/>
          <a:p>
            <a:r>
              <a:rPr lang="uk-UA" sz="2400" b="1" dirty="0"/>
              <a:t>комп'ютер, </a:t>
            </a:r>
            <a:endParaRPr lang="uk-UA" sz="2400" b="1" dirty="0" smtClean="0"/>
          </a:p>
          <a:p>
            <a:r>
              <a:rPr lang="uk-UA" sz="2400" b="1" dirty="0" smtClean="0"/>
              <a:t>4 </a:t>
            </a:r>
            <a:r>
              <a:rPr lang="uk-UA" sz="2400" b="1" dirty="0"/>
              <a:t>принтери, </a:t>
            </a:r>
            <a:endParaRPr lang="uk-UA" sz="2400" b="1" dirty="0" smtClean="0"/>
          </a:p>
          <a:p>
            <a:r>
              <a:rPr lang="uk-UA" sz="2400" b="1" dirty="0" smtClean="0"/>
              <a:t>6 </a:t>
            </a:r>
            <a:r>
              <a:rPr lang="uk-UA" sz="2400" b="1" dirty="0"/>
              <a:t>ноутбуків, </a:t>
            </a:r>
            <a:endParaRPr lang="uk-UA" sz="2400" b="1" dirty="0" smtClean="0"/>
          </a:p>
          <a:p>
            <a:r>
              <a:rPr lang="uk-UA" sz="2400" b="1" dirty="0" smtClean="0"/>
              <a:t>ламінатор</a:t>
            </a:r>
            <a:r>
              <a:rPr lang="uk-UA" sz="2400" b="1" dirty="0"/>
              <a:t>, </a:t>
            </a:r>
            <a:endParaRPr lang="uk-UA" sz="2400" b="1" dirty="0" smtClean="0"/>
          </a:p>
          <a:p>
            <a:r>
              <a:rPr lang="uk-UA" sz="2400" b="1" dirty="0" smtClean="0"/>
              <a:t>інтерактивна </a:t>
            </a:r>
            <a:r>
              <a:rPr lang="uk-UA" sz="2400" b="1" dirty="0"/>
              <a:t>панель, </a:t>
            </a:r>
            <a:endParaRPr lang="uk-UA" sz="2400" b="1" dirty="0" smtClean="0"/>
          </a:p>
          <a:p>
            <a:r>
              <a:rPr lang="uk-UA" sz="2400" b="1" dirty="0" smtClean="0"/>
              <a:t>інтерактивний </a:t>
            </a:r>
            <a:r>
              <a:rPr lang="uk-UA" sz="2400" b="1" dirty="0"/>
              <a:t>сенсорний модуль, </a:t>
            </a:r>
            <a:endParaRPr lang="uk-UA" sz="2400" b="1" dirty="0" smtClean="0"/>
          </a:p>
          <a:p>
            <a:r>
              <a:rPr lang="uk-UA" sz="2400" b="1" dirty="0" smtClean="0"/>
              <a:t>проектор</a:t>
            </a:r>
            <a:r>
              <a:rPr lang="uk-UA" sz="2400" b="1" dirty="0"/>
              <a:t>, </a:t>
            </a:r>
            <a:endParaRPr lang="uk-UA" sz="2400" b="1" dirty="0" smtClean="0"/>
          </a:p>
          <a:p>
            <a:r>
              <a:rPr lang="uk-UA" sz="2400" b="1" dirty="0" smtClean="0"/>
              <a:t>«</a:t>
            </a:r>
            <a:r>
              <a:rPr lang="uk-UA" sz="2400" b="1" dirty="0" err="1"/>
              <a:t>Сквізер</a:t>
            </a:r>
            <a:r>
              <a:rPr lang="uk-UA" sz="2400" b="1" dirty="0"/>
              <a:t>» - </a:t>
            </a:r>
            <a:r>
              <a:rPr lang="uk-UA" sz="2400" b="1" dirty="0" err="1"/>
              <a:t>обіймально</a:t>
            </a:r>
            <a:r>
              <a:rPr lang="uk-UA" sz="2400" b="1" dirty="0"/>
              <a:t>-стискаюча машина, </a:t>
            </a:r>
            <a:endParaRPr lang="uk-UA" sz="2400" b="1" dirty="0" smtClean="0"/>
          </a:p>
          <a:p>
            <a:r>
              <a:rPr lang="uk-UA" sz="2400" b="1" dirty="0" smtClean="0"/>
              <a:t>методичні </a:t>
            </a:r>
            <a:r>
              <a:rPr lang="uk-UA" sz="2400" b="1" dirty="0"/>
              <a:t>та дидактичні матеріали, </a:t>
            </a:r>
            <a:endParaRPr lang="uk-UA" sz="2400" b="1" dirty="0" smtClean="0"/>
          </a:p>
          <a:p>
            <a:r>
              <a:rPr lang="uk-UA" sz="2400" b="1" dirty="0" smtClean="0"/>
              <a:t>спортивний </a:t>
            </a:r>
            <a:r>
              <a:rPr lang="uk-UA" sz="2400" b="1" dirty="0"/>
              <a:t>інвентар тощо.</a:t>
            </a:r>
          </a:p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143" y="1130968"/>
            <a:ext cx="3952374" cy="526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718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34" y="101349"/>
            <a:ext cx="6063957" cy="3411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371" y="3642634"/>
            <a:ext cx="3866397" cy="2950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74012" y="1912202"/>
            <a:ext cx="5375743" cy="3986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1820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9"/>
          <a:stretch/>
        </p:blipFill>
        <p:spPr>
          <a:xfrm>
            <a:off x="6966285" y="-1"/>
            <a:ext cx="5225716" cy="5622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95" y="1876926"/>
            <a:ext cx="6641430" cy="4981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9918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2524" y="422609"/>
            <a:ext cx="8596668" cy="1387475"/>
          </a:xfrm>
        </p:spPr>
        <p:txBody>
          <a:bodyPr>
            <a:normAutofit/>
          </a:bodyPr>
          <a:lstStyle/>
          <a:p>
            <a:r>
              <a:rPr lang="uk-UA" sz="2800" b="1" dirty="0">
                <a:solidFill>
                  <a:schemeClr val="accent1">
                    <a:lumMod val="75000"/>
                  </a:schemeClr>
                </a:solidFill>
              </a:rPr>
              <a:t>ІРЦ є неприбутковою установою та не має на меті отримання прибутку, а саме:</a:t>
            </a:r>
            <a:br>
              <a:rPr lang="uk-UA" sz="28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uk-UA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894947" y="2097505"/>
            <a:ext cx="8915400" cy="3777622"/>
          </a:xfrm>
        </p:spPr>
        <p:txBody>
          <a:bodyPr>
            <a:normAutofit/>
          </a:bodyPr>
          <a:lstStyle/>
          <a:p>
            <a:pPr lvl="0"/>
            <a:r>
              <a:rPr lang="uk-UA" sz="2400" b="1" dirty="0" smtClean="0"/>
              <a:t>не </a:t>
            </a:r>
            <a:r>
              <a:rPr lang="uk-UA" sz="2400" b="1" dirty="0"/>
              <a:t>має права розподіляти отримані доходи (прибутки) або їх частину серед засновників (учасників), працівників (крім оплати їх праці, </a:t>
            </a:r>
            <a:r>
              <a:rPr lang="uk-UA" sz="2400" b="1" dirty="0" err="1"/>
              <a:t>нарахуваня</a:t>
            </a:r>
            <a:r>
              <a:rPr lang="uk-UA" sz="2400" b="1" dirty="0"/>
              <a:t> єдиного соціального внеску);</a:t>
            </a:r>
          </a:p>
          <a:p>
            <a:pPr lvl="0"/>
            <a:r>
              <a:rPr lang="uk-UA" sz="2400" b="1" dirty="0"/>
              <a:t>доходи (прибутки) використовуються виключно для фінансування видатків на утримання ІРЦ, реалізації мети (цілей, завдань) та напрямів діяльності</a:t>
            </a:r>
            <a:r>
              <a:rPr lang="uk-UA" sz="2400" b="1" dirty="0" smtClean="0"/>
              <a:t>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16386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3"/>
          <a:stretch/>
        </p:blipFill>
        <p:spPr>
          <a:xfrm>
            <a:off x="239629" y="457200"/>
            <a:ext cx="4966138" cy="640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27" y="3556534"/>
            <a:ext cx="5362073" cy="3217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53" b="28947"/>
          <a:stretch/>
        </p:blipFill>
        <p:spPr>
          <a:xfrm>
            <a:off x="5205767" y="457200"/>
            <a:ext cx="4599970" cy="3679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10688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289" y="0"/>
            <a:ext cx="5223711" cy="6268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6" b="16160"/>
          <a:stretch/>
        </p:blipFill>
        <p:spPr>
          <a:xfrm>
            <a:off x="184742" y="2358189"/>
            <a:ext cx="4471479" cy="4499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8" t="18596" r="12300" b="24385"/>
          <a:stretch/>
        </p:blipFill>
        <p:spPr>
          <a:xfrm>
            <a:off x="4135349" y="1347537"/>
            <a:ext cx="3588926" cy="3380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6115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472" y="624110"/>
            <a:ext cx="10515599" cy="217624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Інклюзивно-ресурсний центр 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Лубенської міської ради</a:t>
            </a:r>
            <a:r>
              <a:rPr lang="uk-UA" sz="4000" b="1" dirty="0" smtClean="0">
                <a:solidFill>
                  <a:srgbClr val="FF0000"/>
                </a:solidFill>
              </a:rPr>
              <a:t/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</a:rPr>
              <a:t>розташований за адресою: вул. Г. Тютюнника 19а</a:t>
            </a:r>
            <a:b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uk-UA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тел</a:t>
            </a: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</a:rPr>
              <a:t>. 71-013</a:t>
            </a:r>
            <a:endParaRPr lang="uk-UA" sz="2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8" y="3791495"/>
            <a:ext cx="5268912" cy="3066506"/>
          </a:xfrm>
        </p:spPr>
      </p:pic>
      <p:sp>
        <p:nvSpPr>
          <p:cNvPr id="8" name="TextBox 7"/>
          <p:cNvSpPr txBox="1"/>
          <p:nvPr/>
        </p:nvSpPr>
        <p:spPr>
          <a:xfrm>
            <a:off x="371476" y="3034312"/>
            <a:ext cx="455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</a:rPr>
              <a:t>E-mail: irc_lubny@ukr.net</a:t>
            </a:r>
            <a:endParaRPr lang="uk-UA" sz="2800" b="1" dirty="0">
              <a:solidFill>
                <a:srgbClr val="0033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8013" y="2960498"/>
            <a:ext cx="5139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33CC"/>
                </a:solidFill>
              </a:rPr>
              <a:t>https</a:t>
            </a:r>
            <a:r>
              <a:rPr lang="en-US" sz="2800" b="1" dirty="0" smtClean="0">
                <a:solidFill>
                  <a:srgbClr val="0033CC"/>
                </a:solidFill>
                <a:sym typeface="Wingdings" panose="05000000000000000000" pitchFamily="2" charset="2"/>
              </a:rPr>
              <a:t>://www.facebook.com/irc.lubny</a:t>
            </a:r>
            <a:endParaRPr lang="uk-UA" sz="2800" b="1" dirty="0">
              <a:solidFill>
                <a:srgbClr val="0033CC"/>
              </a:solidFill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3" t="15874" r="-14173" b="915"/>
          <a:stretch/>
        </p:blipFill>
        <p:spPr>
          <a:xfrm>
            <a:off x="7900988" y="3794012"/>
            <a:ext cx="3682174" cy="3063989"/>
          </a:xfrm>
        </p:spPr>
      </p:pic>
    </p:spTree>
    <p:extLst>
      <p:ext uri="{BB962C8B-B14F-4D97-AF65-F5344CB8AC3E}">
        <p14:creationId xmlns:p14="http://schemas.microsoft.com/office/powerpoint/2010/main" val="31297895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09"/>
            <a:ext cx="8911687" cy="1890491"/>
          </a:xfrm>
        </p:spPr>
        <p:txBody>
          <a:bodyPr>
            <a:normAutofit fontScale="90000"/>
          </a:bodyPr>
          <a:lstStyle/>
          <a:p>
            <a:pPr lvl="0" algn="r" defTabSz="914400" eaLnBrk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Людина, яка відчула вітер змін,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має 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будувати не щит від вітру, а вітряк.</a:t>
            </a:r>
            <a:b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Стівен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Кінг</a:t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2714625" y="3771900"/>
            <a:ext cx="7272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Запрошуємо до співпраці</a:t>
            </a:r>
          </a:p>
          <a:p>
            <a:pPr algn="ctr"/>
            <a:r>
              <a:rPr lang="uk-UA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новому навчальному році!</a:t>
            </a:r>
            <a:endParaRPr lang="uk-UA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498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07036" y="0"/>
            <a:ext cx="8911687" cy="1280890"/>
          </a:xfrm>
        </p:spPr>
        <p:txBody>
          <a:bodyPr>
            <a:normAutofit/>
          </a:bodyPr>
          <a:lstStyle/>
          <a:p>
            <a:r>
              <a:rPr lang="uk-UA" altLang="uk-UA" sz="40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Нормативно-правові </a:t>
            </a:r>
            <a:r>
              <a:rPr lang="uk-UA" altLang="uk-UA" sz="40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документи:</a:t>
            </a:r>
            <a:endParaRPr lang="uk-UA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/>
          </p:nvPr>
        </p:nvGraphicFramePr>
        <p:xfrm>
          <a:off x="736600" y="795529"/>
          <a:ext cx="11455400" cy="5915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8850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021" y="624110"/>
            <a:ext cx="9591591" cy="1280890"/>
          </a:xfrm>
        </p:spPr>
        <p:txBody>
          <a:bodyPr/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ІРЦ проводить діяльність з урахуванням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наступних принципів: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913021" y="2133600"/>
            <a:ext cx="10278979" cy="3777622"/>
          </a:xfrm>
        </p:spPr>
        <p:txBody>
          <a:bodyPr>
            <a:normAutofit fontScale="92500"/>
          </a:bodyPr>
          <a:lstStyle/>
          <a:p>
            <a:r>
              <a:rPr lang="uk-UA" sz="2800" b="1" dirty="0" smtClean="0"/>
              <a:t>повага </a:t>
            </a:r>
            <a:r>
              <a:rPr lang="uk-UA" sz="2800" b="1" dirty="0"/>
              <a:t>та сприйняття індивідуальних особливостей дітей, </a:t>
            </a:r>
            <a:endParaRPr lang="uk-UA" sz="2800" b="1" dirty="0" smtClean="0"/>
          </a:p>
          <a:p>
            <a:r>
              <a:rPr lang="uk-UA" sz="2800" b="1" dirty="0" smtClean="0"/>
              <a:t>дотримання </a:t>
            </a:r>
            <a:r>
              <a:rPr lang="uk-UA" sz="2800" b="1" dirty="0"/>
              <a:t>найкращих інтересів дитини</a:t>
            </a:r>
            <a:r>
              <a:rPr lang="uk-UA" sz="2800" b="1" dirty="0" smtClean="0"/>
              <a:t>,</a:t>
            </a:r>
          </a:p>
          <a:p>
            <a:r>
              <a:rPr lang="uk-UA" sz="2800" b="1" dirty="0" smtClean="0"/>
              <a:t> </a:t>
            </a:r>
            <a:r>
              <a:rPr lang="uk-UA" sz="2800" b="1" dirty="0"/>
              <a:t>недопущення дискримінації та порушення прав дитини, </a:t>
            </a:r>
            <a:endParaRPr lang="uk-UA" sz="2800" b="1" dirty="0" smtClean="0"/>
          </a:p>
          <a:p>
            <a:r>
              <a:rPr lang="uk-UA" sz="2800" b="1" dirty="0" smtClean="0"/>
              <a:t>конфіденційність</a:t>
            </a:r>
            <a:r>
              <a:rPr lang="uk-UA" sz="2800" b="1" dirty="0"/>
              <a:t>, </a:t>
            </a:r>
            <a:endParaRPr lang="uk-UA" sz="2800" b="1" dirty="0" smtClean="0"/>
          </a:p>
          <a:p>
            <a:r>
              <a:rPr lang="uk-UA" sz="2800" b="1" dirty="0" smtClean="0"/>
              <a:t>доступність </a:t>
            </a:r>
            <a:r>
              <a:rPr lang="uk-UA" sz="2800" b="1" dirty="0"/>
              <a:t>освітніх послуг з раннього віку, </a:t>
            </a:r>
            <a:endParaRPr lang="uk-UA" sz="2800" b="1" dirty="0" smtClean="0"/>
          </a:p>
          <a:p>
            <a:r>
              <a:rPr lang="uk-UA" sz="2800" b="1" dirty="0" smtClean="0"/>
              <a:t>міжвідомча </a:t>
            </a:r>
            <a:r>
              <a:rPr lang="uk-UA" sz="2800" b="1" dirty="0"/>
              <a:t>співпраця.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8425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2496" y="267494"/>
            <a:ext cx="7882128" cy="1280890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Основне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завдання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cs typeface="Times New Roman" pitchFamily="18" charset="0"/>
              </a:rPr>
              <a:t>інклюзивно-ресурсного центру: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2003152"/>
              </p:ext>
            </p:extLst>
          </p:nvPr>
        </p:nvGraphicFramePr>
        <p:xfrm>
          <a:off x="1536192" y="3026664"/>
          <a:ext cx="9355771" cy="3654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53312" y="1548384"/>
            <a:ext cx="10232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/>
              <a:t>забезпечення права дітей з особливими освітніми потребами віком від 2 до 18 років на здобуття дошкільної та загальної середньої освіти, в тому числі у закладах професійної (професійно-технічної) освіти та інших закладах освіти, які забезпечують здобуття загальної середньої освіти, </a:t>
            </a:r>
            <a:r>
              <a:rPr lang="uk-UA" sz="2000" b="1" dirty="0" smtClean="0"/>
              <a:t>шляхом: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3461961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505" y="2509297"/>
            <a:ext cx="1751385" cy="23993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2547" y="155448"/>
            <a:ext cx="8289277" cy="1228184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Діяльність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і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нклюзивно-ресурсного центру забезпечують: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89548" y="1383633"/>
            <a:ext cx="8691612" cy="5041230"/>
          </a:xfrm>
        </p:spPr>
        <p:txBody>
          <a:bodyPr>
            <a:normAutofit/>
          </a:bodyPr>
          <a:lstStyle/>
          <a:p>
            <a:pPr lvl="0"/>
            <a:endParaRPr lang="uk-UA" sz="2400" b="1" dirty="0"/>
          </a:p>
          <a:p>
            <a:r>
              <a:rPr lang="uk-UA" sz="2400" b="1" dirty="0"/>
              <a:t>д</a:t>
            </a:r>
            <a:r>
              <a:rPr lang="uk-UA" sz="2400" b="1" dirty="0" smtClean="0"/>
              <a:t>иректор;</a:t>
            </a:r>
          </a:p>
          <a:p>
            <a:r>
              <a:rPr lang="uk-UA" sz="2400" b="1" dirty="0" smtClean="0"/>
              <a:t>2 практичних психологи;</a:t>
            </a:r>
          </a:p>
          <a:p>
            <a:r>
              <a:rPr lang="uk-UA" sz="2400" b="1" dirty="0" smtClean="0"/>
              <a:t>2 вчителя-логопеди;</a:t>
            </a:r>
          </a:p>
          <a:p>
            <a:r>
              <a:rPr lang="uk-UA" sz="2400" b="1" dirty="0" smtClean="0"/>
              <a:t>1 вчитель-</a:t>
            </a:r>
            <a:r>
              <a:rPr lang="uk-UA" sz="2400" b="1" dirty="0" err="1" smtClean="0"/>
              <a:t>реабілітолог</a:t>
            </a:r>
            <a:r>
              <a:rPr lang="uk-UA" sz="2400" b="1" dirty="0" smtClean="0"/>
              <a:t>;</a:t>
            </a:r>
          </a:p>
          <a:p>
            <a:r>
              <a:rPr lang="uk-UA" sz="2400" b="1" dirty="0"/>
              <a:t>б</a:t>
            </a:r>
            <a:r>
              <a:rPr lang="uk-UA" sz="2400" b="1" dirty="0" smtClean="0"/>
              <a:t>ухгалтер;</a:t>
            </a:r>
          </a:p>
          <a:p>
            <a:r>
              <a:rPr lang="uk-UA" sz="2400" b="1" dirty="0" smtClean="0"/>
              <a:t>діловод.</a:t>
            </a:r>
          </a:p>
          <a:p>
            <a:pPr marL="0" indent="0">
              <a:buNone/>
            </a:pPr>
            <a:endParaRPr lang="uk-UA" sz="2400" b="1" dirty="0"/>
          </a:p>
          <a:p>
            <a:pPr marL="0" indent="0">
              <a:buNone/>
            </a:pPr>
            <a:r>
              <a:rPr lang="uk-UA" sz="2400" b="1" dirty="0" smtClean="0"/>
              <a:t>Вакантні </a:t>
            </a:r>
            <a:r>
              <a:rPr lang="uk-UA" sz="2400" b="1" dirty="0" smtClean="0"/>
              <a:t>2 ставки </a:t>
            </a:r>
            <a:r>
              <a:rPr lang="uk-UA" sz="2400" b="1" dirty="0" smtClean="0"/>
              <a:t>вчителя-дефектолога</a:t>
            </a:r>
            <a:r>
              <a:rPr lang="uk-UA" sz="2400" b="1" dirty="0" smtClean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6344" y="155448"/>
            <a:ext cx="1647825" cy="2905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958" y="1974723"/>
            <a:ext cx="1800225" cy="2171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7"/>
          <a:stretch/>
        </p:blipFill>
        <p:spPr>
          <a:xfrm>
            <a:off x="10681388" y="3060573"/>
            <a:ext cx="1438758" cy="20440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6"/>
          <a:stretch/>
        </p:blipFill>
        <p:spPr>
          <a:xfrm>
            <a:off x="7116459" y="4651856"/>
            <a:ext cx="1475533" cy="21541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4"/>
          <a:stretch/>
        </p:blipFill>
        <p:spPr>
          <a:xfrm>
            <a:off x="9412658" y="4772417"/>
            <a:ext cx="1428911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837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3220" y="515826"/>
            <a:ext cx="9234117" cy="867806"/>
          </a:xfrm>
        </p:spPr>
        <p:txBody>
          <a:bodyPr/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ІРЦ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обслуговує дітей,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які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проживають:</a:t>
            </a:r>
            <a:endParaRPr lang="uk-U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943220" y="1696453"/>
            <a:ext cx="9763506" cy="4154611"/>
          </a:xfrm>
        </p:spPr>
        <p:txBody>
          <a:bodyPr>
            <a:normAutofit/>
          </a:bodyPr>
          <a:lstStyle/>
          <a:p>
            <a:r>
              <a:rPr lang="uk-UA" sz="2400" b="1" dirty="0" smtClean="0"/>
              <a:t>на </a:t>
            </a:r>
            <a:r>
              <a:rPr lang="uk-UA" sz="2400" b="1" dirty="0"/>
              <a:t>території міста (</a:t>
            </a:r>
            <a:r>
              <a:rPr lang="uk-UA" sz="2400" b="1" dirty="0" smtClean="0"/>
              <a:t>8500);</a:t>
            </a:r>
          </a:p>
          <a:p>
            <a:r>
              <a:rPr lang="uk-UA" sz="2400" b="1" dirty="0" smtClean="0"/>
              <a:t>на </a:t>
            </a:r>
            <a:r>
              <a:rPr lang="uk-UA" sz="2400" b="1" dirty="0"/>
              <a:t>території </a:t>
            </a:r>
            <a:r>
              <a:rPr lang="uk-UA" sz="2400" b="1" dirty="0" err="1"/>
              <a:t>Засульської</a:t>
            </a:r>
            <a:r>
              <a:rPr lang="uk-UA" sz="2400" b="1" dirty="0"/>
              <a:t> ОТГ (2691), з якою налагоджено співпрацю та </a:t>
            </a:r>
            <a:r>
              <a:rPr lang="uk-UA" sz="2400" b="1" dirty="0" err="1"/>
              <a:t>співфінансування</a:t>
            </a:r>
            <a:r>
              <a:rPr lang="uk-UA" sz="2400" b="1" dirty="0"/>
              <a:t>  (відповідно до кількості дітей проживаючих на території) шляхом укладення угод про передачу міжбюджетних трансфертів. </a:t>
            </a:r>
            <a:endParaRPr lang="uk-UA" sz="2400" b="1" dirty="0" smtClean="0"/>
          </a:p>
          <a:p>
            <a:endParaRPr lang="uk-UA" sz="2400" b="1" dirty="0"/>
          </a:p>
          <a:p>
            <a:pPr marL="0" indent="0">
              <a:buNone/>
            </a:pPr>
            <a:r>
              <a:rPr lang="uk-UA" sz="2400" b="1" dirty="0" smtClean="0"/>
              <a:t>Наразі </a:t>
            </a:r>
            <a:r>
              <a:rPr lang="uk-UA" sz="2400" b="1" dirty="0"/>
              <a:t>вирішується питання про передачу коштів із Лубенського району за проведені комплексні оцінки  розвитку дитини для 8 дітей з ООП, які проживають на території району. 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04687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3388" y="212630"/>
            <a:ext cx="7748939" cy="12808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ПЗ «Система </a:t>
            </a:r>
            <a:r>
              <a:rPr lang="uk-UA" b="1" dirty="0">
                <a:solidFill>
                  <a:schemeClr val="accent1">
                    <a:lumMod val="75000"/>
                  </a:schemeClr>
                </a:solidFill>
              </a:rPr>
              <a:t>автоматизації роботи інклюзивно-ресурсних 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центрів»</a:t>
            </a:r>
            <a:r>
              <a:rPr lang="uk-UA" dirty="0">
                <a:solidFill>
                  <a:srgbClr val="990033"/>
                </a:solidFill>
              </a:rPr>
              <a:t/>
            </a:r>
            <a:br>
              <a:rPr lang="uk-UA" dirty="0">
                <a:solidFill>
                  <a:srgbClr val="990033"/>
                </a:solidFill>
              </a:rPr>
            </a:br>
            <a:endParaRPr lang="uk-UA" dirty="0">
              <a:solidFill>
                <a:srgbClr val="990033"/>
              </a:solidFill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799" y="1956816"/>
            <a:ext cx="8124850" cy="4555170"/>
          </a:xfrm>
        </p:spPr>
      </p:pic>
      <p:sp>
        <p:nvSpPr>
          <p:cNvPr id="7" name="Місце для вмісту 6"/>
          <p:cNvSpPr>
            <a:spLocks noGrp="1"/>
          </p:cNvSpPr>
          <p:nvPr>
            <p:ph sz="half" idx="2"/>
          </p:nvPr>
        </p:nvSpPr>
        <p:spPr>
          <a:xfrm>
            <a:off x="148817" y="1828800"/>
            <a:ext cx="3792247" cy="43036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b="1" dirty="0"/>
              <a:t>Програма призначена </a:t>
            </a:r>
            <a:r>
              <a:rPr lang="uk-UA" sz="2000" b="1" dirty="0" smtClean="0"/>
              <a:t>для:</a:t>
            </a:r>
          </a:p>
          <a:p>
            <a:r>
              <a:rPr lang="uk-UA" b="1" dirty="0" smtClean="0"/>
              <a:t>подачі батьками онлайн-заяви на проведення комплексної оцінки;</a:t>
            </a:r>
          </a:p>
          <a:p>
            <a:r>
              <a:rPr lang="uk-UA" b="1" dirty="0" smtClean="0"/>
              <a:t>автоматизації </a:t>
            </a:r>
            <a:r>
              <a:rPr lang="uk-UA" b="1" dirty="0"/>
              <a:t>алгоритмів обліку закладів, фахівців та дітей, що отримали комплексну оцінку; </a:t>
            </a:r>
          </a:p>
          <a:p>
            <a:r>
              <a:rPr lang="uk-UA" b="1" dirty="0" smtClean="0"/>
              <a:t>автоматизації </a:t>
            </a:r>
            <a:r>
              <a:rPr lang="uk-UA" b="1" dirty="0"/>
              <a:t>проведення комплексного </a:t>
            </a:r>
            <a:r>
              <a:rPr lang="uk-UA" b="1" dirty="0" smtClean="0"/>
              <a:t>оцінювання;</a:t>
            </a:r>
          </a:p>
          <a:p>
            <a:r>
              <a:rPr lang="uk-UA" b="1" dirty="0" smtClean="0"/>
              <a:t>представлення </a:t>
            </a:r>
            <a:r>
              <a:rPr lang="uk-UA" b="1" dirty="0"/>
              <a:t>його результатів згідно вимогам нормативних документів.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422682"/>
      </p:ext>
    </p:extLst>
  </p:cSld>
  <p:clrMapOvr>
    <a:masterClrMapping/>
  </p:clrMapOvr>
</p:sld>
</file>

<file path=ppt/theme/theme1.xml><?xml version="1.0" encoding="utf-8"?>
<a:theme xmlns:a="http://schemas.openxmlformats.org/drawingml/2006/main" name="Пасмо">
  <a:themeElements>
    <a:clrScheme name="Пасмо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Пасмо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смо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1765</TotalTime>
  <Words>1220</Words>
  <Application>Microsoft Office PowerPoint</Application>
  <PresentationFormat>Широкий екран</PresentationFormat>
  <Paragraphs>245</Paragraphs>
  <Slides>33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33</vt:i4>
      </vt:variant>
    </vt:vector>
  </HeadingPairs>
  <TitlesOfParts>
    <vt:vector size="41" baseType="lpstr">
      <vt:lpstr>Arial</vt:lpstr>
      <vt:lpstr>Arial Black</vt:lpstr>
      <vt:lpstr>Calibri</vt:lpstr>
      <vt:lpstr>Century Gothic</vt:lpstr>
      <vt:lpstr>Times New Roman</vt:lpstr>
      <vt:lpstr>Wingdings</vt:lpstr>
      <vt:lpstr>Wingdings 3</vt:lpstr>
      <vt:lpstr>Пасмо</vt:lpstr>
      <vt:lpstr> Про роботу  інклюзивно-ресурсного центру лубенської міської ради </vt:lpstr>
      <vt:lpstr>Інклюзивно-ресурсний центр Лубенської міської ради (далі ІРЦ) створений рішенням сесії Лубенської міської ради від 16 серпня 2018 року. </vt:lpstr>
      <vt:lpstr>ІРЦ є неприбутковою установою та не має на меті отримання прибутку, а саме: </vt:lpstr>
      <vt:lpstr>Нормативно-правові документи:</vt:lpstr>
      <vt:lpstr>ІРЦ проводить діяльність з урахуванням наступних принципів:</vt:lpstr>
      <vt:lpstr>Основне завдання  інклюзивно-ресурсного центру:</vt:lpstr>
      <vt:lpstr>Діяльність інклюзивно-ресурсного центру забезпечують:</vt:lpstr>
      <vt:lpstr>ІРЦ обслуговує дітей, які проживають:</vt:lpstr>
      <vt:lpstr>ПЗ «Система автоматизації роботи інклюзивно-ресурсних центрів» </vt:lpstr>
      <vt:lpstr>Діти з особливими освітніми потребами</vt:lpstr>
      <vt:lpstr>Раннє виявлення особливостей розвитку:</vt:lpstr>
      <vt:lpstr>Кількість дітей, які пройшли комплексну оцінку розвитку в ІРЦ Лубенської МР</vt:lpstr>
      <vt:lpstr>Надання корекційних послуг у ІРЦ Лубенської міської ради з 01.10.2019 р. по 11.03.2020 р. Навантаження на одного фахівця ІРЦ – 12-15 дітей  (за умов складних порушень)</vt:lpstr>
      <vt:lpstr>Основне завдання інклюзивно-ресурсного центру –проведення комплексної психолого-педагогічної оцінки розвитку дитини.  Результатом комплексної оцінки є:</vt:lpstr>
      <vt:lpstr>Психологічна оцінка спрямована на всебічне вивчення розвитку дитини та включає в себе: </vt:lpstr>
      <vt:lpstr>Презентація PowerPoint</vt:lpstr>
      <vt:lpstr>Комплексна психологічна  діагностика</vt:lpstr>
      <vt:lpstr>Діагностичні методики:</vt:lpstr>
      <vt:lpstr>Обробка отриманих даних відбувається автоматизовано на платформі  GUINTI PSYCHOMETRICS</vt:lpstr>
      <vt:lpstr>Робота вчителя-логопеда</vt:lpstr>
      <vt:lpstr>Корекційна діяльність логопеда  спрямована на:</vt:lpstr>
      <vt:lpstr>Презентація PowerPoint</vt:lpstr>
      <vt:lpstr>Вчитель-реабілітолог забезпечує  здійснення діагностичної та  корекційної роботи, спрямованої на  оцінку та розвиток:</vt:lpstr>
      <vt:lpstr>За період з 01.06.2019 р. по 12.03.2020р. серед обстежених дітей визначено наступні порушення опорно-рухового апарату: </vt:lpstr>
      <vt:lpstr>Цикл інтегрованих занять «Зимова казка»</vt:lpstr>
      <vt:lpstr>Взаємодія з педагогами ЗДО та ЗЗСО та підвищення фахового рівня </vt:lpstr>
      <vt:lpstr>Для працівників ІРЦ в 2019 році були придбані:</vt:lpstr>
      <vt:lpstr>Презентація PowerPoint</vt:lpstr>
      <vt:lpstr>Презентація PowerPoint</vt:lpstr>
      <vt:lpstr>Презентація PowerPoint</vt:lpstr>
      <vt:lpstr>Презентація PowerPoint</vt:lpstr>
      <vt:lpstr>Інклюзивно-ресурсний центр  Лубенської міської ради розташований за адресою: вул. Г. Тютюнника 19а тел. 71-013</vt:lpstr>
      <vt:lpstr>Людина, яка відчула вітер змін,  має будувати не щит від вітру, а вітряк. Стівен Кінг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Інклюзивно-ресурсний центр Лубенської міської ради</dc:title>
  <dc:creator>2</dc:creator>
  <cp:lastModifiedBy>2</cp:lastModifiedBy>
  <cp:revision>88</cp:revision>
  <dcterms:created xsi:type="dcterms:W3CDTF">2019-08-27T15:57:31Z</dcterms:created>
  <dcterms:modified xsi:type="dcterms:W3CDTF">2020-06-09T12:18:43Z</dcterms:modified>
</cp:coreProperties>
</file>